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60" r:id="rId4"/>
    <p:sldId id="259" r:id="rId5"/>
    <p:sldId id="271" r:id="rId6"/>
    <p:sldId id="261" r:id="rId7"/>
    <p:sldId id="272" r:id="rId8"/>
    <p:sldId id="262" r:id="rId9"/>
    <p:sldId id="274" r:id="rId10"/>
    <p:sldId id="273" r:id="rId11"/>
    <p:sldId id="263" r:id="rId12"/>
    <p:sldId id="268" r:id="rId13"/>
    <p:sldId id="264" r:id="rId14"/>
    <p:sldId id="269" r:id="rId15"/>
    <p:sldId id="270" r:id="rId16"/>
    <p:sldId id="265" r:id="rId17"/>
    <p:sldId id="266" r:id="rId18"/>
    <p:sldId id="267"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08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8E313-6658-4B07-88EA-3C2CBC0F6C68}" type="datetimeFigureOut">
              <a:rPr lang="en-US" smtClean="0"/>
              <a:pPr/>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30A5E-1E17-4C54-924B-C3AAAC91F5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4130A5E-1E17-4C54-924B-C3AAAC91F5E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C5868-F264-45DD-A8BA-8574110BE6EE}"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A621-B81B-4127-B922-B149B06510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C5868-F264-45DD-A8BA-8574110BE6EE}" type="datetimeFigureOut">
              <a:rPr lang="en-US" smtClean="0"/>
              <a:pPr/>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4A621-B81B-4127-B922-B149B06510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6202362"/>
          </a:xfrm>
          <a:blipFill>
            <a:blip r:embed="rId2"/>
            <a:tile tx="0" ty="0" sx="100000" sy="100000" flip="none" algn="tl"/>
          </a:blipFill>
          <a:effectLst>
            <a:glow rad="228600">
              <a:schemeClr val="accent2">
                <a:satMod val="175000"/>
                <a:alpha val="40000"/>
              </a:schemeClr>
            </a:glow>
            <a:innerShdw blurRad="63500" dist="50800" dir="16200000">
              <a:prstClr val="black">
                <a:alpha val="50000"/>
              </a:prstClr>
            </a:innerShdw>
            <a:reflection blurRad="6350" stA="50000" endA="295" endPos="92000" dist="101600" dir="5400000" sy="-100000" algn="bl" rotWithShape="0"/>
          </a:effectLst>
          <a:scene3d>
            <a:camera prst="perspectiveRelaxed"/>
            <a:lightRig rig="threePt" dir="t"/>
          </a:scene3d>
          <a:sp3d>
            <a:bevelT w="139700" h="139700" prst="divot"/>
          </a:sp3d>
        </p:spPr>
        <p:txBody>
          <a:bodyPr>
            <a:normAutofit/>
          </a:bodyPr>
          <a:lstStyle/>
          <a:p>
            <a:r>
              <a:rPr lang="en-US" b="1" dirty="0" smtClean="0">
                <a:solidFill>
                  <a:srgbClr val="0070C0"/>
                </a:solidFill>
                <a:latin typeface="Times New Roman" pitchFamily="18" charset="0"/>
                <a:cs typeface="Times New Roman" pitchFamily="18" charset="0"/>
              </a:rPr>
              <a:t>HUMAN RESOURCE MANAGEMENT-BIBLICAL PERSPECTIVE</a:t>
            </a:r>
            <a:endParaRPr lang="en-US" b="1" dirty="0">
              <a:solidFill>
                <a:srgbClr val="0070C0"/>
              </a:solidFill>
              <a:latin typeface="Times New Roman" pitchFamily="18" charset="0"/>
              <a:cs typeface="Times New Roman" pitchFamily="18" charset="0"/>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0070C0"/>
                </a:solidFill>
              </a:rPr>
              <a:t>Cont</a:t>
            </a:r>
            <a:r>
              <a:rPr lang="en-US" dirty="0" smtClean="0"/>
              <a:t>..</a:t>
            </a:r>
            <a:endParaRPr lang="en-US" dirty="0"/>
          </a:p>
        </p:txBody>
      </p:sp>
      <p:sp>
        <p:nvSpPr>
          <p:cNvPr id="3" name="Content Placeholder 2"/>
          <p:cNvSpPr>
            <a:spLocks noGrp="1"/>
          </p:cNvSpPr>
          <p:nvPr>
            <p:ph idx="1"/>
          </p:nvPr>
        </p:nvSpPr>
        <p:spPr>
          <a:effectLst>
            <a:glow rad="228600">
              <a:schemeClr val="accent1">
                <a:satMod val="175000"/>
                <a:alpha val="40000"/>
              </a:schemeClr>
            </a:glow>
            <a:outerShdw blurRad="40000" dist="23000" dir="5400000" rotWithShape="0">
              <a:srgbClr val="000000">
                <a:alpha val="35000"/>
              </a:srgbClr>
            </a:outerShdw>
          </a:effectLst>
          <a:scene3d>
            <a:camera prst="perspectiveRight"/>
            <a:lightRig rig="threePt" dir="t"/>
          </a:scene3d>
          <a:sp3d>
            <a:bevelT w="101600" prst="riblet"/>
          </a:sp3d>
        </p:spPr>
        <p:style>
          <a:lnRef idx="1">
            <a:schemeClr val="accent2"/>
          </a:lnRef>
          <a:fillRef idx="3">
            <a:schemeClr val="accent2"/>
          </a:fillRef>
          <a:effectRef idx="2">
            <a:schemeClr val="accent2"/>
          </a:effectRef>
          <a:fontRef idx="minor">
            <a:schemeClr val="lt1"/>
          </a:fontRef>
        </p:style>
        <p:txBody>
          <a:bodyPr/>
          <a:lstStyle/>
          <a:p>
            <a:r>
              <a:rPr lang="en-US" dirty="0" smtClean="0"/>
              <a:t>When we build the lives of others and participate in the development of their potential, we are acting as faithful stewards of our divine responsibilities.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effectLst>
            <a:glow rad="228600">
              <a:schemeClr val="accent2">
                <a:satMod val="175000"/>
                <a:alpha val="40000"/>
              </a:schemeClr>
            </a:glow>
          </a:effectLst>
        </p:spPr>
        <p:txBody>
          <a:bodyPr>
            <a:normAutofit fontScale="90000"/>
          </a:bodyPr>
          <a:lstStyle/>
          <a:p>
            <a:r>
              <a:rPr lang="en-US" b="1" dirty="0" smtClean="0"/>
              <a:t>PROVIDING EMPLOYEES WITH DIGNIFIED AND MEANINGFUL WORK</a:t>
            </a:r>
            <a:endParaRPr lang="en-US" dirty="0" smtClean="0"/>
          </a:p>
        </p:txBody>
      </p:sp>
      <p:sp>
        <p:nvSpPr>
          <p:cNvPr id="3" name="Content Placeholder 2"/>
          <p:cNvSpPr>
            <a:spLocks noGrp="1"/>
          </p:cNvSpPr>
          <p:nvPr>
            <p:ph idx="1"/>
          </p:nvPr>
        </p:nvSpPr>
        <p:spPr>
          <a:effectLst>
            <a:glow rad="228600">
              <a:schemeClr val="accent4">
                <a:satMod val="175000"/>
                <a:alpha val="40000"/>
              </a:schemeClr>
            </a:glow>
            <a:innerShdw blurRad="63500" dist="50800" dir="13500000">
              <a:prstClr val="black">
                <a:alpha val="50000"/>
              </a:prstClr>
            </a:innerShdw>
          </a:effectLst>
          <a:scene3d>
            <a:camera prst="perspectiveBelow"/>
            <a:lightRig rig="threePt" dir="t"/>
          </a:scene3d>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n-US" dirty="0" smtClean="0"/>
              <a:t>Employers could have more success with their employees if they treated them humanely rather than mechanically. </a:t>
            </a:r>
          </a:p>
          <a:p>
            <a:r>
              <a:rPr lang="en-US" dirty="0" smtClean="0"/>
              <a:t>The Bible requires that employers even treat slaves humanely. The Bible </a:t>
            </a:r>
            <a:r>
              <a:rPr lang="en-US" dirty="0" smtClean="0">
                <a:solidFill>
                  <a:srgbClr val="C00000"/>
                </a:solidFill>
              </a:rPr>
              <a:t>(Leviticus 25:43) </a:t>
            </a:r>
            <a:r>
              <a:rPr lang="en-US" dirty="0" smtClean="0"/>
              <a:t>states regarding a freeman sold into slavery: "You shall not rule over him through rigorous labor." Furthermore, his family has to be provided for </a:t>
            </a:r>
            <a:r>
              <a:rPr lang="en-US" dirty="0" smtClean="0">
                <a:solidFill>
                  <a:srgbClr val="C00000"/>
                </a:solidFill>
              </a:rPr>
              <a:t>(Leviticus 25:41), </a:t>
            </a:r>
            <a:r>
              <a:rPr lang="en-US" dirty="0" smtClean="0"/>
              <a:t>and his master is not permitted to make him perform dehumanizing tasks</a:t>
            </a:r>
            <a:r>
              <a:rPr lang="en-US" dirty="0" smtClean="0">
                <a:solidFill>
                  <a:srgbClr val="FF0000"/>
                </a:solidFill>
              </a:rPr>
              <a:t> (Leviticus 25:39). </a:t>
            </a:r>
            <a:r>
              <a:rPr lang="en-US" dirty="0" smtClean="0"/>
              <a:t>Although, strictly speaking, these laws apply to a slave, logic dictates that they should also apply to any employee. Employees, as noted above, are obligated to work to the best of their abilities and not waste time. This does not give employers the right to abuse workers. Righteous employers make sure that their employees are not overworked or asked to perform degrading tasks. </a:t>
            </a:r>
          </a:p>
          <a:p>
            <a:endParaRPr lang="en-US" dirty="0" smtClean="0"/>
          </a:p>
        </p:txBody>
      </p:sp>
      <p:sp>
        <p:nvSpPr>
          <p:cNvPr id="4" name="Footer Placeholder 3"/>
          <p:cNvSpPr>
            <a:spLocks noGrp="1"/>
          </p:cNvSpPr>
          <p:nvPr>
            <p:ph type="ftr" sz="quarter" idx="11"/>
          </p:nvPr>
        </p:nvSpPr>
        <p:spPr/>
        <p:txBody>
          <a:bodyPr/>
          <a:lstStyle/>
          <a:p>
            <a:r>
              <a:rPr lang="en-US" smtClean="0"/>
              <a:t>Cont...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5"/>
          </a:fillRef>
          <a:effectRef idx="1">
            <a:schemeClr val="accent5"/>
          </a:effectRef>
          <a:fontRef idx="minor">
            <a:schemeClr val="lt1"/>
          </a:fontRef>
        </p:style>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a:effectLst>
            <a:glow rad="228600">
              <a:schemeClr val="accent1">
                <a:satMod val="175000"/>
                <a:alpha val="40000"/>
              </a:schemeClr>
            </a:glow>
            <a:outerShdw blurRad="40000" dist="20000" dir="5400000" rotWithShape="0">
              <a:srgbClr val="000000">
                <a:alpha val="38000"/>
              </a:srgbClr>
            </a:outerShdw>
          </a:effectLst>
          <a:scene3d>
            <a:camera prst="isometricOffAxis2Lef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lstStyle/>
          <a:p>
            <a:r>
              <a:rPr lang="en-US" dirty="0" smtClean="0">
                <a:solidFill>
                  <a:srgbClr val="FF0000"/>
                </a:solidFill>
              </a:rPr>
              <a:t> (Leviticus 25:39) </a:t>
            </a:r>
            <a:r>
              <a:rPr lang="en-US" dirty="0" smtClean="0"/>
              <a:t>provides examples of demeaning work which is not permitted. In Biblical times, slaves often followed their masters with a chair. They also carried their master’s clothing to the bath house. These types of tasks are considered humiliating and thus one is forbidden to order his servant to perform these jobs.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effectLst>
            <a:glow rad="228600">
              <a:schemeClr val="accent2">
                <a:satMod val="175000"/>
                <a:alpha val="40000"/>
              </a:schemeClr>
            </a:glow>
            <a:innerShdw blurRad="63500" dist="50800">
              <a:prstClr val="black">
                <a:alpha val="50000"/>
              </a:prstClr>
            </a:innerShdw>
          </a:effectLst>
          <a:scene3d>
            <a:camera prst="perspectiveBelow"/>
            <a:lightRig rig="threePt" dir="t"/>
          </a:scene3d>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r>
              <a:rPr lang="en-US" dirty="0" smtClean="0"/>
              <a:t>(</a:t>
            </a:r>
            <a:r>
              <a:rPr lang="en-US" sz="11200" dirty="0" smtClean="0">
                <a:solidFill>
                  <a:srgbClr val="FF0000"/>
                </a:solidFill>
              </a:rPr>
              <a:t>Deuteronomy 15:16)</a:t>
            </a:r>
            <a:r>
              <a:rPr lang="en-US" sz="11200" dirty="0" smtClean="0"/>
              <a:t>, "because he fares well with you" is that the servant must have the same living standard as the master. "He must be equal to you in food and drink. You should not eat refined bread and he eat coarse bread, you drink old wine and he drink new wine, you sleep on a mattress and he on straw." </a:t>
            </a:r>
          </a:p>
          <a:p>
            <a:pPr>
              <a:buNone/>
            </a:pPr>
            <a:r>
              <a:rPr lang="en-US" sz="11200" dirty="0" smtClean="0"/>
              <a:t>. </a:t>
            </a:r>
            <a:endParaRPr lang="en-US" sz="1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a:effectLst>
            <a:glow rad="228600">
              <a:schemeClr val="accent2">
                <a:satMod val="175000"/>
                <a:alpha val="40000"/>
              </a:schemeClr>
            </a:glow>
            <a:outerShdw blurRad="40000" dist="20000" dir="5400000" rotWithShape="0">
              <a:srgbClr val="000000">
                <a:alpha val="38000"/>
              </a:srgbClr>
            </a:outerShdw>
          </a:effectLst>
          <a:scene3d>
            <a:camera prst="perspectiveRelaxedModerately"/>
            <a:lightRig rig="threePt" dir="t"/>
          </a:scene3d>
        </p:spPr>
        <p:style>
          <a:lnRef idx="1">
            <a:schemeClr val="dk1"/>
          </a:lnRef>
          <a:fillRef idx="2">
            <a:schemeClr val="dk1"/>
          </a:fillRef>
          <a:effectRef idx="1">
            <a:schemeClr val="dk1"/>
          </a:effectRef>
          <a:fontRef idx="minor">
            <a:schemeClr val="dk1"/>
          </a:fontRef>
        </p:style>
        <p:txBody>
          <a:bodyPr>
            <a:normAutofit/>
          </a:bodyPr>
          <a:lstStyle/>
          <a:p>
            <a:pPr>
              <a:buFont typeface="Wingdings" pitchFamily="2" charset="2"/>
              <a:buChar char="v"/>
            </a:pPr>
            <a:r>
              <a:rPr lang="en-US" dirty="0" smtClean="0"/>
              <a:t>A worker observing his boss maintaining a standard of living much higher than his own will harbor feelings of resentment. His productivity may even fall. Presumably, many management-labor conflicts have been caused by workers noting the unbelievably huge disparity between the salaries of management and labor. </a:t>
            </a:r>
          </a:p>
          <a:p>
            <a:pPr>
              <a:buFont typeface="Wingdings" pitchFamily="2" charset="2"/>
              <a:buChar char="v"/>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Cont….</a:t>
            </a:r>
            <a:endParaRPr lang="en-US" dirty="0"/>
          </a:p>
        </p:txBody>
      </p:sp>
      <p:sp>
        <p:nvSpPr>
          <p:cNvPr id="3" name="Content Placeholder 2"/>
          <p:cNvSpPr>
            <a:spLocks noGrp="1"/>
          </p:cNvSpPr>
          <p:nvPr>
            <p:ph idx="1"/>
          </p:nvPr>
        </p:nvSpPr>
        <p:spPr>
          <a:effectLst>
            <a:innerShdw blurRad="63500" dist="50800" dir="10800000">
              <a:prstClr val="black">
                <a:alpha val="50000"/>
              </a:prstClr>
            </a:innerShdw>
          </a:effectLst>
          <a:scene3d>
            <a:camera prst="perspectiveBelow"/>
            <a:lightRig rig="threePt" dir="t"/>
          </a:scene3d>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en-US" sz="9600" dirty="0" smtClean="0"/>
              <a:t>Clearly, the Bible considers it inappropriate to give an employee work that does not have a degree of intrinsic satisfaction. The Bible states over and over that one should not mistreat the orphan, widow, or stranger. Tamari makes the point that "employees stand in relationship to their superiors in exactly the same social and psychological status as the widow and orphan." The Bible motivates individuals and employers by making it clear that those who mistreat the helpless will be punished by God</a:t>
            </a:r>
            <a:r>
              <a:rPr lang="en-US" sz="9600" dirty="0" smtClean="0">
                <a:solidFill>
                  <a:srgbClr val="FF0000"/>
                </a:solidFill>
              </a:rPr>
              <a:t> (Exodus 22: 20-23; Isaiah 1:23-25; Proverbs 22: 22-23) </a:t>
            </a:r>
            <a:r>
              <a:rPr lang="en-US" sz="9600" dirty="0" smtClean="0"/>
              <a:t>and those who help them will be blessed by God </a:t>
            </a:r>
            <a:r>
              <a:rPr lang="en-US" sz="9600" dirty="0" smtClean="0">
                <a:solidFill>
                  <a:srgbClr val="FF0000"/>
                </a:solidFill>
              </a:rPr>
              <a:t>(Deuteronomy 15: 7-11; Isaiah 1:17-19; Proverbs 19:17)</a:t>
            </a: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5">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a:normAutofit fontScale="90000"/>
          </a:bodyPr>
          <a:lstStyle/>
          <a:p>
            <a:pPr>
              <a:spcBef>
                <a:spcPts val="0"/>
              </a:spcBef>
            </a:pPr>
            <a:r>
              <a:rPr lang="en-US" sz="3100" b="1" dirty="0" smtClean="0"/>
              <a:t>COMPENSATION MANAGEMENT – timely payment</a:t>
            </a:r>
            <a:r>
              <a:rPr lang="en-US" dirty="0" smtClean="0"/>
              <a:t/>
            </a:r>
            <a:br>
              <a:rPr lang="en-US" dirty="0" smtClean="0"/>
            </a:br>
            <a:endParaRPr lang="en-US" dirty="0"/>
          </a:p>
        </p:txBody>
      </p:sp>
      <p:sp>
        <p:nvSpPr>
          <p:cNvPr id="3" name="Content Placeholder 2"/>
          <p:cNvSpPr>
            <a:spLocks noGrp="1"/>
          </p:cNvSpPr>
          <p:nvPr>
            <p:ph idx="1"/>
          </p:nvPr>
        </p:nvSpPr>
        <p:spPr>
          <a:blipFill>
            <a:blip r:embed="rId2"/>
            <a:tile tx="0" ty="0" sx="100000" sy="100000" flip="none" algn="tl"/>
          </a:blipFill>
          <a:effectLst>
            <a:glow rad="228600">
              <a:schemeClr val="accent5">
                <a:satMod val="175000"/>
                <a:alpha val="40000"/>
              </a:schemeClr>
            </a:glow>
          </a:effectLst>
          <a:scene3d>
            <a:camera prst="perspectiveRight"/>
            <a:lightRig rig="threePt" dir="t"/>
          </a:scene3d>
        </p:spPr>
        <p:txBody>
          <a:bodyPr>
            <a:normAutofit fontScale="85000" lnSpcReduction="10000"/>
          </a:bodyPr>
          <a:lstStyle/>
          <a:p>
            <a:r>
              <a:rPr lang="en-US" dirty="0" smtClean="0"/>
              <a:t>The Bible states </a:t>
            </a:r>
            <a:r>
              <a:rPr lang="en-US" dirty="0" smtClean="0">
                <a:solidFill>
                  <a:srgbClr val="FF0000"/>
                </a:solidFill>
              </a:rPr>
              <a:t>(Leviticus 19:13): </a:t>
            </a:r>
            <a:r>
              <a:rPr lang="en-US" dirty="0" smtClean="0"/>
              <a:t>"You shall not oppress your fellow and you shall not rob; the wages of a worker shall not remain with you overnight until morning." This is the law that an employer must pay employees on time. Withholding payment due workers is a violation of Biblical law. Many organizations violate the spirit of this law by not completing a new contract with their employees when the old contract expires or by terminating or reducing employee benefits such as health insurance, pension, etc. </a:t>
            </a:r>
            <a:r>
              <a:rPr lang="en-US" b="1" dirty="0" smtClean="0"/>
              <a:t/>
            </a:r>
            <a:br>
              <a:rPr lang="en-US" b="1"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noFill/>
          </a:ln>
          <a:effectLst>
            <a:glow rad="139700">
              <a:schemeClr val="accent2">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fontScale="90000"/>
          </a:bodyPr>
          <a:lstStyle/>
          <a:p>
            <a:r>
              <a:rPr lang="en-US" sz="3600" b="1" dirty="0" smtClean="0"/>
              <a:t>BENEFITS FOR EMPLOYEES – exit package</a:t>
            </a:r>
            <a:r>
              <a:rPr lang="en-US" dirty="0" smtClean="0"/>
              <a:t/>
            </a:r>
            <a:br>
              <a:rPr lang="en-US" dirty="0" smtClean="0"/>
            </a:br>
            <a:endParaRPr lang="en-US" dirty="0"/>
          </a:p>
        </p:txBody>
      </p:sp>
      <p:sp>
        <p:nvSpPr>
          <p:cNvPr id="3" name="Content Placeholder 2"/>
          <p:cNvSpPr>
            <a:spLocks noGrp="1"/>
          </p:cNvSpPr>
          <p:nvPr>
            <p:ph idx="1"/>
          </p:nvPr>
        </p:nvSpPr>
        <p:spPr>
          <a:xfrm>
            <a:off x="457200" y="1646237"/>
            <a:ext cx="8229600" cy="4525963"/>
          </a:xfrm>
          <a:blipFill>
            <a:blip r:embed="rId2"/>
            <a:tile tx="0" ty="0" sx="100000" sy="100000" flip="none" algn="tl"/>
          </a:blipFill>
          <a:effectLst>
            <a:glow rad="228600">
              <a:schemeClr val="accent5">
                <a:satMod val="175000"/>
                <a:alpha val="40000"/>
              </a:schemeClr>
            </a:glow>
          </a:effectLst>
          <a:scene3d>
            <a:camera prst="perspectiveRight"/>
            <a:lightRig rig="threePt" dir="t"/>
          </a:scene3d>
        </p:spPr>
        <p:txBody>
          <a:bodyPr>
            <a:normAutofit fontScale="92500" lnSpcReduction="20000"/>
          </a:bodyPr>
          <a:lstStyle/>
          <a:p>
            <a:r>
              <a:rPr lang="en-US" dirty="0" smtClean="0"/>
              <a:t>The Bible requires the master to give his or her slave a severance gift known as </a:t>
            </a:r>
            <a:r>
              <a:rPr lang="en-US" i="1" dirty="0" err="1" smtClean="0"/>
              <a:t>hanakah</a:t>
            </a:r>
            <a:r>
              <a:rPr lang="en-US" dirty="0" smtClean="0"/>
              <a:t>. The Bible states </a:t>
            </a:r>
            <a:r>
              <a:rPr lang="en-US" dirty="0" smtClean="0">
                <a:solidFill>
                  <a:srgbClr val="FF0000"/>
                </a:solidFill>
              </a:rPr>
              <a:t>(Deuteronomy 15:13-14): </a:t>
            </a:r>
            <a:r>
              <a:rPr lang="en-US" dirty="0" smtClean="0"/>
              <a:t>"Do not send him away empty-handed. You shall give him a severance gift from your flocks, from your threshing floor, and from your wine cellar ..." An ethical employer should realize that if the Bible demands that a slave be given a severance bonus after six years of labor, it is certainly appropriate for employers to reward loyal workers who have been with a firm for numerous years.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blipFill>
            <a:blip r:embed="rId2"/>
            <a:tile tx="0" ty="0" sx="100000" sy="100000" flip="none" algn="tl"/>
          </a:blipFill>
          <a:ln>
            <a:noFill/>
          </a:ln>
          <a:effectLst>
            <a:glow rad="228600">
              <a:schemeClr val="accent1">
                <a:satMod val="175000"/>
                <a:alpha val="40000"/>
              </a:schemeClr>
            </a:glow>
            <a:outerShdw blurRad="127000" dist="38100" dir="2700000" algn="ctr">
              <a:srgbClr val="000000">
                <a:alpha val="45000"/>
              </a:srgbClr>
            </a:outerShdw>
            <a:reflection blurRad="6350" stA="50000" endA="300" endPos="55500" dist="101600" dir="5400000" sy="-100000" algn="bl" rotWithShape="0"/>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r>
              <a:rPr lang="en-US" b="1" dirty="0" smtClean="0">
                <a:solidFill>
                  <a:srgbClr val="7030A0"/>
                </a:solidFill>
              </a:rPr>
              <a:t>FOR BETER RESULTS, TREAT EMPLOYEES WELL</a:t>
            </a:r>
            <a:endParaRPr lang="en-US" b="1"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END………….</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effectLst>
            <a:glow rad="228600">
              <a:schemeClr val="accent2">
                <a:satMod val="175000"/>
                <a:alpha val="40000"/>
              </a:schemeClr>
            </a:glow>
          </a:effectLst>
          <a:scene3d>
            <a:camera prst="isometricOffAxis1Right"/>
            <a:lightRig rig="threePt" dir="t"/>
          </a:scene3d>
        </p:spPr>
        <p:txBody>
          <a:bodyPr>
            <a:normAutofit fontScale="90000"/>
          </a:bodyPr>
          <a:lstStyle/>
          <a:p>
            <a:r>
              <a:rPr lang="en-US" b="1" dirty="0" smtClean="0"/>
              <a:t>What is Human Resource </a:t>
            </a:r>
            <a:r>
              <a:rPr lang="en-US" b="1" dirty="0" smtClean="0">
                <a:latin typeface="Times New Roman" pitchFamily="18" charset="0"/>
                <a:cs typeface="Times New Roman" pitchFamily="18" charset="0"/>
              </a:rPr>
              <a:t>Management</a:t>
            </a:r>
            <a:r>
              <a:rPr lang="en-US" b="1" dirty="0" smtClean="0"/>
              <a:t>?</a:t>
            </a:r>
            <a:endParaRPr lang="en-US" dirty="0"/>
          </a:p>
        </p:txBody>
      </p:sp>
      <p:sp>
        <p:nvSpPr>
          <p:cNvPr id="3" name="Content Placeholder 2"/>
          <p:cNvSpPr>
            <a:spLocks noGrp="1"/>
          </p:cNvSpPr>
          <p:nvPr>
            <p:ph idx="1"/>
          </p:nvPr>
        </p:nvSpPr>
        <p:spPr>
          <a:solidFill>
            <a:srgbClr val="66CCFF"/>
          </a:solidFill>
          <a:scene3d>
            <a:camera prst="isometricOffAxis2Left"/>
            <a:lightRig rig="threePt" dir="t"/>
          </a:scene3d>
        </p:spPr>
        <p:txBody>
          <a:bodyPr>
            <a:normAutofit fontScale="77500" lnSpcReduction="20000"/>
          </a:bodyPr>
          <a:lstStyle/>
          <a:p>
            <a:pPr>
              <a:buFont typeface="Wingdings" pitchFamily="2" charset="2"/>
              <a:buChar char="v"/>
            </a:pPr>
            <a:r>
              <a:rPr lang="en-US" dirty="0" smtClean="0">
                <a:latin typeface="Times New Roman" pitchFamily="18" charset="0"/>
                <a:cs typeface="Times New Roman" pitchFamily="18" charset="0"/>
              </a:rPr>
              <a:t>Human </a:t>
            </a:r>
            <a:r>
              <a:rPr lang="en-US" dirty="0">
                <a:latin typeface="Times New Roman" pitchFamily="18" charset="0"/>
                <a:cs typeface="Times New Roman" pitchFamily="18" charset="0"/>
              </a:rPr>
              <a:t>Resources Management can be described as that part of the management process that specializes in the management of people in work organizations. It emphasizes that employees are critical to achieving sustainable competitive advantage, that human resources practices need to be integrated with the corporate strategy and that human resources specialists help organizational controllers to meet both efficiency and equity objectives </a:t>
            </a:r>
          </a:p>
          <a:p>
            <a:pPr>
              <a:buFont typeface="Wingdings" pitchFamily="2" charset="2"/>
              <a:buChar char="v"/>
            </a:pPr>
            <a:r>
              <a:rPr lang="en-US" dirty="0">
                <a:latin typeface="Times New Roman" pitchFamily="18" charset="0"/>
                <a:cs typeface="Times New Roman" pitchFamily="18" charset="0"/>
              </a:rPr>
              <a:t>Human Resources Management consists of all the activities involved in </a:t>
            </a:r>
            <a:r>
              <a:rPr lang="en-US" dirty="0">
                <a:solidFill>
                  <a:srgbClr val="FF0000"/>
                </a:solidFill>
                <a:latin typeface="Times New Roman" pitchFamily="18" charset="0"/>
                <a:cs typeface="Times New Roman" pitchFamily="18" charset="0"/>
              </a:rPr>
              <a:t>acquiring</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maintaining</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developing</a:t>
            </a:r>
            <a:r>
              <a:rPr lang="en-US" dirty="0">
                <a:latin typeface="Times New Roman" pitchFamily="18" charset="0"/>
                <a:cs typeface="Times New Roman" pitchFamily="18" charset="0"/>
              </a:rPr>
              <a:t> an </a:t>
            </a:r>
            <a:r>
              <a:rPr lang="en-US" dirty="0" smtClean="0">
                <a:latin typeface="Times New Roman" pitchFamily="18" charset="0"/>
                <a:cs typeface="Times New Roman" pitchFamily="18" charset="0"/>
              </a:rPr>
              <a:t>organization’s </a:t>
            </a:r>
            <a:r>
              <a:rPr lang="en-US" dirty="0">
                <a:latin typeface="Times New Roman" pitchFamily="18" charset="0"/>
                <a:cs typeface="Times New Roman" pitchFamily="18" charset="0"/>
              </a:rPr>
              <a:t>human resources. Each of the three phases consists of a number of related activities including </a:t>
            </a:r>
            <a:r>
              <a:rPr lang="en-US" dirty="0">
                <a:solidFill>
                  <a:srgbClr val="FF0000"/>
                </a:solidFill>
                <a:latin typeface="Times New Roman" pitchFamily="18" charset="0"/>
                <a:cs typeface="Times New Roman" pitchFamily="18" charset="0"/>
              </a:rPr>
              <a:t>planning</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job analysis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recruiting</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selection</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orientation</a:t>
            </a:r>
            <a:r>
              <a:rPr lang="en-US" dirty="0">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solidFill>
              <a:schemeClr val="bg1">
                <a:lumMod val="75000"/>
              </a:schemeClr>
            </a:solidFill>
          </a:ln>
          <a:effectLst>
            <a:glow rad="228600">
              <a:schemeClr val="accent5">
                <a:satMod val="175000"/>
                <a:alpha val="40000"/>
              </a:schemeClr>
            </a:glow>
          </a:effectLst>
          <a:scene3d>
            <a:camera prst="orthographicFront"/>
            <a:lightRig rig="threePt" dir="t"/>
          </a:scene3d>
          <a:sp3d>
            <a:bevelT prst="angle"/>
          </a:sp3d>
        </p:spPr>
        <p:txBody>
          <a:bodyPr>
            <a:normAutofit fontScale="90000"/>
          </a:bodyPr>
          <a:lstStyle/>
          <a:p>
            <a:r>
              <a:rPr lang="en-US" b="1" dirty="0" smtClean="0"/>
              <a:t>Employee empowerment/development</a:t>
            </a:r>
            <a:endParaRPr lang="en-US" dirty="0"/>
          </a:p>
        </p:txBody>
      </p:sp>
      <p:sp>
        <p:nvSpPr>
          <p:cNvPr id="3" name="Content Placeholder 2"/>
          <p:cNvSpPr>
            <a:spLocks noGrp="1"/>
          </p:cNvSpPr>
          <p:nvPr>
            <p:ph idx="1"/>
          </p:nvPr>
        </p:nvSpPr>
        <p:spPr>
          <a:ln>
            <a:noFill/>
          </a:ln>
          <a:effectLst>
            <a:glow rad="228600">
              <a:schemeClr val="accent2">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endParaRPr lang="en-US" dirty="0" smtClean="0"/>
          </a:p>
          <a:p>
            <a:pPr>
              <a:buNone/>
            </a:pPr>
            <a:r>
              <a:rPr lang="en-US" b="1" dirty="0" smtClean="0"/>
              <a:t>Developing workers: </a:t>
            </a:r>
            <a:r>
              <a:rPr lang="en-US" b="1" dirty="0" smtClean="0">
                <a:solidFill>
                  <a:srgbClr val="FF0000"/>
                </a:solidFill>
              </a:rPr>
              <a:t>Ephesians 4:11-13</a:t>
            </a:r>
            <a:r>
              <a:rPr lang="en-US" dirty="0" smtClean="0"/>
              <a:t> </a:t>
            </a:r>
          </a:p>
          <a:p>
            <a:r>
              <a:rPr lang="en-US" dirty="0" smtClean="0"/>
              <a:t>Jesus certainly understood the importance of managing and developing people. According to the apostle Paul, the risen Christ himself called those who would serve as the foundation stones of his church:</a:t>
            </a:r>
          </a:p>
          <a:p>
            <a:r>
              <a:rPr lang="en-US" dirty="0" smtClean="0"/>
              <a:t>It was he who gave some to be </a:t>
            </a:r>
            <a:r>
              <a:rPr lang="en-US" dirty="0" smtClean="0">
                <a:solidFill>
                  <a:srgbClr val="FF0000"/>
                </a:solidFill>
              </a:rPr>
              <a:t>apostles</a:t>
            </a:r>
            <a:r>
              <a:rPr lang="en-US" dirty="0" smtClean="0"/>
              <a:t>, some to be </a:t>
            </a:r>
            <a:r>
              <a:rPr lang="en-US" dirty="0" smtClean="0">
                <a:solidFill>
                  <a:srgbClr val="FF0000"/>
                </a:solidFill>
              </a:rPr>
              <a:t>prophets</a:t>
            </a:r>
            <a:r>
              <a:rPr lang="en-US" dirty="0" smtClean="0"/>
              <a:t>, some to be </a:t>
            </a:r>
            <a:r>
              <a:rPr lang="en-US" dirty="0" smtClean="0">
                <a:solidFill>
                  <a:srgbClr val="FF0000"/>
                </a:solidFill>
              </a:rPr>
              <a:t>evangelists</a:t>
            </a:r>
            <a:r>
              <a:rPr lang="en-US" dirty="0" smtClean="0"/>
              <a:t>, and some to be</a:t>
            </a:r>
            <a:r>
              <a:rPr lang="en-US" dirty="0" smtClean="0">
                <a:solidFill>
                  <a:srgbClr val="FF0000"/>
                </a:solidFill>
              </a:rPr>
              <a:t> pastors </a:t>
            </a:r>
            <a:r>
              <a:rPr lang="en-US" dirty="0" smtClean="0"/>
              <a:t>and </a:t>
            </a:r>
            <a:r>
              <a:rPr lang="en-US" dirty="0" smtClean="0">
                <a:solidFill>
                  <a:srgbClr val="FF0000"/>
                </a:solidFill>
              </a:rPr>
              <a:t>teachers</a:t>
            </a:r>
            <a:r>
              <a:rPr lang="en-US" dirty="0" smtClean="0"/>
              <a:t>, to prepare God’s people for works of service, so that the body of Christ may be built up until we all reach unity in the faith and in the knowledge of the Son of God and become mature, attaining to the whole measure of the fullness of Christ.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noFill/>
          </a:ln>
          <a:effectLst>
            <a:glow rad="228600">
              <a:schemeClr val="accent2">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divot"/>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a:normAutofit fontScale="92500"/>
          </a:bodyPr>
          <a:lstStyle/>
          <a:p>
            <a:pPr>
              <a:buFont typeface="Wingdings" pitchFamily="2" charset="2"/>
              <a:buChar char="v"/>
            </a:pPr>
            <a:r>
              <a:rPr lang="en-US" dirty="0" smtClean="0"/>
              <a:t>During the time of his first Roman imprisonment, </a:t>
            </a:r>
            <a:r>
              <a:rPr lang="en-US" dirty="0" smtClean="0">
                <a:solidFill>
                  <a:srgbClr val="FF0000"/>
                </a:solidFill>
              </a:rPr>
              <a:t>Paul</a:t>
            </a:r>
            <a:r>
              <a:rPr lang="en-US" dirty="0" smtClean="0"/>
              <a:t> continually served others by teaching and equipping them. One of the many people who visited Paul while he was under house arrest was a slave named </a:t>
            </a:r>
            <a:r>
              <a:rPr lang="en-US" dirty="0" err="1" smtClean="0">
                <a:solidFill>
                  <a:srgbClr val="FF0000"/>
                </a:solidFill>
              </a:rPr>
              <a:t>Onesimus</a:t>
            </a:r>
            <a:r>
              <a:rPr lang="en-US" dirty="0" smtClean="0"/>
              <a:t>. </a:t>
            </a:r>
            <a:r>
              <a:rPr lang="en-US" dirty="0" err="1" smtClean="0"/>
              <a:t>Onesimus</a:t>
            </a:r>
            <a:r>
              <a:rPr lang="en-US" dirty="0" smtClean="0"/>
              <a:t> had robbed and escaped from his master Philemon, a Christian who lived in </a:t>
            </a:r>
            <a:r>
              <a:rPr lang="en-US" dirty="0" err="1" smtClean="0"/>
              <a:t>Colossee</a:t>
            </a:r>
            <a:r>
              <a:rPr lang="en-US" dirty="0" smtClean="0"/>
              <a:t>. Paul led </a:t>
            </a:r>
            <a:r>
              <a:rPr lang="en-US" dirty="0" err="1" smtClean="0"/>
              <a:t>Onesimus</a:t>
            </a:r>
            <a:r>
              <a:rPr lang="en-US" dirty="0" smtClean="0"/>
              <a:t> to Christ and then walked him through a process of personal discipleship. As a result, this former thief and runaway became a man of dignity and character.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40000" dist="20000" dir="5400000" rotWithShape="0">
              <a:srgbClr val="000000">
                <a:alpha val="38000"/>
              </a:srgbClr>
            </a:outerShdw>
            <a:reflection blurRad="6350" stA="50000" endA="275" endPos="40000" dist="101600" dir="5400000" sy="-100000" algn="bl" rotWithShape="0"/>
          </a:effectLst>
        </p:spPr>
        <p:style>
          <a:lnRef idx="1">
            <a:schemeClr val="accent5"/>
          </a:lnRef>
          <a:fillRef idx="2">
            <a:schemeClr val="accent5"/>
          </a:fillRef>
          <a:effectRef idx="1">
            <a:schemeClr val="accent5"/>
          </a:effectRef>
          <a:fontRef idx="minor">
            <a:schemeClr val="dk1"/>
          </a:fontRef>
        </p:style>
        <p:txBody>
          <a:bodyPr/>
          <a:lstStyle/>
          <a:p>
            <a:r>
              <a:rPr lang="en-US" dirty="0" smtClean="0"/>
              <a:t>Cont…</a:t>
            </a:r>
            <a:endParaRPr lang="en-US" dirty="0"/>
          </a:p>
        </p:txBody>
      </p:sp>
      <p:sp>
        <p:nvSpPr>
          <p:cNvPr id="3" name="Content Placeholder 2"/>
          <p:cNvSpPr>
            <a:spLocks noGrp="1"/>
          </p:cNvSpPr>
          <p:nvPr>
            <p:ph idx="1"/>
          </p:nvPr>
        </p:nvSpPr>
        <p:spPr>
          <a:effectLst>
            <a:glow rad="228600">
              <a:schemeClr val="accent6">
                <a:satMod val="175000"/>
                <a:alpha val="40000"/>
              </a:schemeClr>
            </a:glow>
            <a:outerShdw blurRad="40000" dist="20000" dir="5400000" rotWithShape="0">
              <a:srgbClr val="000000">
                <a:alpha val="38000"/>
              </a:srgbClr>
            </a:outerShdw>
          </a:effectLst>
          <a:scene3d>
            <a:camera prst="perspectiveRight"/>
            <a:lightRig rig="threePt" dir="t"/>
          </a:scene3d>
          <a:sp3d>
            <a:bevelT w="114300" prst="hardEdge"/>
          </a:sp3d>
        </p:spPr>
        <p:style>
          <a:lnRef idx="1">
            <a:schemeClr val="accent4"/>
          </a:lnRef>
          <a:fillRef idx="2">
            <a:schemeClr val="accent4"/>
          </a:fillRef>
          <a:effectRef idx="1">
            <a:schemeClr val="accent4"/>
          </a:effectRef>
          <a:fontRef idx="minor">
            <a:schemeClr val="dk1"/>
          </a:fontRef>
        </p:style>
        <p:txBody>
          <a:bodyPr/>
          <a:lstStyle/>
          <a:p>
            <a:pPr>
              <a:buFont typeface="Wingdings" pitchFamily="2" charset="2"/>
              <a:buChar char="v"/>
            </a:pPr>
            <a:r>
              <a:rPr lang="en-US" dirty="0" smtClean="0">
                <a:solidFill>
                  <a:srgbClr val="FF0000"/>
                </a:solidFill>
              </a:rPr>
              <a:t>Barnabas</a:t>
            </a:r>
            <a:r>
              <a:rPr lang="en-US" dirty="0" smtClean="0"/>
              <a:t> did the same in his relationship with Saul. He worked to develop that potential until he had the pleasure of seeing his disciple Saul become Paul, the disciple-maker </a:t>
            </a:r>
            <a:r>
              <a:rPr lang="en-US" dirty="0" smtClean="0">
                <a:solidFill>
                  <a:srgbClr val="FF0000"/>
                </a:solidFill>
              </a:rPr>
              <a:t>(Acts 11:22-30; 12:25-14:28)</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Cultivating potentials</a:t>
            </a:r>
            <a:r>
              <a:rPr lang="en-US" sz="3600" b="1" dirty="0" smtClean="0"/>
              <a:t>: Jeremiah 1:4-10</a:t>
            </a:r>
            <a:r>
              <a:rPr lang="en-US" sz="3600" dirty="0" smtClean="0"/>
              <a:t/>
            </a:r>
            <a:br>
              <a:rPr lang="en-US" sz="3600" dirty="0" smtClean="0"/>
            </a:br>
            <a:endParaRPr lang="en-US" sz="3600" dirty="0"/>
          </a:p>
        </p:txBody>
      </p:sp>
      <p:sp>
        <p:nvSpPr>
          <p:cNvPr id="3" name="Content Placeholder 2"/>
          <p:cNvSpPr>
            <a:spLocks noGrp="1"/>
          </p:cNvSpPr>
          <p:nvPr>
            <p:ph idx="1"/>
          </p:nvPr>
        </p:nvSpPr>
        <p:spPr>
          <a:blipFill>
            <a:blip r:embed="rId2"/>
            <a:tile tx="0" ty="0" sx="100000" sy="100000" flip="none" algn="tl"/>
          </a:blipFill>
          <a:effectLst>
            <a:innerShdw blurRad="63500" dist="50800">
              <a:prstClr val="black">
                <a:alpha val="50000"/>
              </a:prstClr>
            </a:innerShdw>
          </a:effectLst>
          <a:scene3d>
            <a:camera prst="isometricOffAxis1Righ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a:buFont typeface="Wingdings" pitchFamily="2" charset="2"/>
              <a:buChar char="v"/>
            </a:pPr>
            <a:r>
              <a:rPr lang="en-US" sz="6300" dirty="0" smtClean="0"/>
              <a:t>In what ways is God a manager and developer of human resources? Since God created us, he knows our aptitudes and abilities better than we do ourselves. Since God loves us, he wants us to move toward the fulfillment of our potential. But we cannot do this without personal commitment to the centrality of Christ in our lives. God commissioned Jeremiah to be a prophet to the nations, and, in spite of Jeremiah’s hesitance, the Lord assured him that he would be adequate for the task:</a:t>
            </a:r>
          </a:p>
          <a:p>
            <a:endParaRPr lang="en-US" dirty="0"/>
          </a:p>
        </p:txBody>
      </p:sp>
      <p:sp>
        <p:nvSpPr>
          <p:cNvPr id="4" name="Footer Placeholder 3"/>
          <p:cNvSpPr>
            <a:spLocks noGrp="1"/>
          </p:cNvSpPr>
          <p:nvPr>
            <p:ph type="ftr" sz="quarter" idx="11"/>
          </p:nvPr>
        </p:nvSpPr>
        <p:spPr/>
        <p:txBody>
          <a:bodyPr/>
          <a:lstStyle/>
          <a:p>
            <a:r>
              <a:rPr lang="en-US" smtClean="0"/>
              <a:t>Cont...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a:scene3d>
            <a:camera prst="perspectiveRight"/>
            <a:lightRig rig="threePt" dir="t"/>
          </a:scene3d>
        </p:spPr>
        <p:style>
          <a:lnRef idx="1">
            <a:schemeClr val="accent4"/>
          </a:lnRef>
          <a:fillRef idx="3">
            <a:schemeClr val="accent4"/>
          </a:fillRef>
          <a:effectRef idx="2">
            <a:schemeClr val="accent4"/>
          </a:effectRef>
          <a:fontRef idx="minor">
            <a:schemeClr val="lt1"/>
          </a:fontRef>
        </p:style>
        <p:txBody>
          <a:bodyPr/>
          <a:lstStyle/>
          <a:p>
            <a:pPr>
              <a:buFont typeface="Wingdings" pitchFamily="2" charset="2"/>
              <a:buChar char="v"/>
            </a:pPr>
            <a:r>
              <a:rPr lang="en-US" dirty="0" smtClean="0"/>
              <a:t>The word of the Lord came to me, saying, “Before I formed you in the womb I knew you, before you were born I set you apart; I appointed you as a prophet to the nations.”</a:t>
            </a:r>
          </a:p>
          <a:p>
            <a:pPr>
              <a:buFont typeface="Wingdings" pitchFamily="2" charset="2"/>
              <a:buChar char="v"/>
            </a:pPr>
            <a:r>
              <a:rPr lang="en-US" dirty="0" smtClean="0"/>
              <a:t>“Ah, Sovereign Lord,” I said, “I do not know how to speak; I am only a child.”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blipFill>
            <a:blip r:embed="rId2"/>
            <a:tile tx="0" ty="0" sx="100000" sy="100000" flip="none" algn="tl"/>
          </a:blipFill>
          <a:effectLst>
            <a:glow rad="228600">
              <a:schemeClr val="accent4">
                <a:satMod val="175000"/>
                <a:alpha val="40000"/>
              </a:schemeClr>
            </a:glow>
            <a:outerShdw blurRad="40000" dist="20000" dir="5400000" rotWithShape="0">
              <a:srgbClr val="000000">
                <a:alpha val="38000"/>
              </a:srgbClr>
            </a:outerShdw>
          </a:effectLst>
          <a:scene3d>
            <a:camera prst="perspectiveRight"/>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pPr>
              <a:buFont typeface="Wingdings" pitchFamily="2" charset="2"/>
              <a:buChar char="v"/>
            </a:pPr>
            <a:r>
              <a:rPr lang="en-US" dirty="0" smtClean="0"/>
              <a:t>But the Lord said to me, “Do not say, ‘I am only a child.’ You must go to everyone I send you to and say whatever I command you. Do not be afraid of them, for I am with you and will rescue you,” declares the Lord.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glow rad="228600">
              <a:schemeClr val="accent1">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2"/>
          </a:lnRef>
          <a:fillRef idx="3">
            <a:schemeClr val="accent2"/>
          </a:fillRef>
          <a:effectRef idx="2">
            <a:schemeClr val="accent2"/>
          </a:effectRef>
          <a:fontRef idx="minor">
            <a:schemeClr val="lt1"/>
          </a:fontRef>
        </p:style>
        <p:txBody>
          <a:bodyPr/>
          <a:lstStyle/>
          <a:p>
            <a:r>
              <a:rPr lang="en-US" dirty="0" smtClean="0"/>
              <a:t>Cont…</a:t>
            </a:r>
            <a:endParaRPr lang="en-US" dirty="0"/>
          </a:p>
        </p:txBody>
      </p:sp>
      <p:sp>
        <p:nvSpPr>
          <p:cNvPr id="3" name="Content Placeholder 2"/>
          <p:cNvSpPr>
            <a:spLocks noGrp="1"/>
          </p:cNvSpPr>
          <p:nvPr>
            <p:ph idx="1"/>
          </p:nvPr>
        </p:nvSpPr>
        <p:spPr>
          <a:ln>
            <a:noFill/>
          </a:ln>
          <a:effectLst>
            <a:glow rad="228600">
              <a:schemeClr val="accent1">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4"/>
          </a:lnRef>
          <a:fillRef idx="3">
            <a:schemeClr val="accent4"/>
          </a:fillRef>
          <a:effectRef idx="2">
            <a:schemeClr val="accent4"/>
          </a:effectRef>
          <a:fontRef idx="minor">
            <a:schemeClr val="lt1"/>
          </a:fontRef>
        </p:style>
        <p:txBody>
          <a:bodyPr/>
          <a:lstStyle/>
          <a:p>
            <a:pPr>
              <a:buFont typeface="Wingdings" pitchFamily="2" charset="2"/>
              <a:buChar char="v"/>
            </a:pPr>
            <a:r>
              <a:rPr lang="en-US" dirty="0" smtClean="0"/>
              <a:t>Then the Lord reached out his hand and touched my mouth and said to me, “Now, I have put my words in your mouth. See, today I appoint you over nations and kingdoms to uproot and tear down, to destroy and overthrow, to build and to plant.”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1254</Words>
  <Application>Microsoft Office PowerPoint</Application>
  <PresentationFormat>On-screen Show (4:3)</PresentationFormat>
  <Paragraphs>42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HUMAN RESOURCE MANAGEMENT-BIBLICAL PERSPECTIVE</vt:lpstr>
      <vt:lpstr>What is Human Resource Management?</vt:lpstr>
      <vt:lpstr>Employee empowerment/development</vt:lpstr>
      <vt:lpstr>Slide 4</vt:lpstr>
      <vt:lpstr>Cont…</vt:lpstr>
      <vt:lpstr>Cultivating potentials: Jeremiah 1:4-10 </vt:lpstr>
      <vt:lpstr>Cont..</vt:lpstr>
      <vt:lpstr>Slide 8</vt:lpstr>
      <vt:lpstr>Cont…</vt:lpstr>
      <vt:lpstr>Cont..</vt:lpstr>
      <vt:lpstr>PROVIDING EMPLOYEES WITH DIGNIFIED AND MEANINGFUL WORK</vt:lpstr>
      <vt:lpstr>Cont..</vt:lpstr>
      <vt:lpstr>Slide 13</vt:lpstr>
      <vt:lpstr>Cont..</vt:lpstr>
      <vt:lpstr>Cont….</vt:lpstr>
      <vt:lpstr>COMPENSATION MANAGEMENT – timely payment </vt:lpstr>
      <vt:lpstr>BENEFITS FOR EMPLOYEES – exit package </vt:lpstr>
      <vt:lpstr>FOR BETER RESULTS, TREAT EMPLOYEES WELL</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MANAGEMNT-BIBLICAL PERSPECTIVE</dc:title>
  <dc:creator>Simon</dc:creator>
  <cp:lastModifiedBy>Simon</cp:lastModifiedBy>
  <cp:revision>78</cp:revision>
  <dcterms:created xsi:type="dcterms:W3CDTF">2014-11-09T11:54:17Z</dcterms:created>
  <dcterms:modified xsi:type="dcterms:W3CDTF">2014-11-12T11:11:19Z</dcterms:modified>
</cp:coreProperties>
</file>