
<file path=[Content_Types].xml><?xml version="1.0" encoding="utf-8"?>
<Types xmlns="http://schemas.openxmlformats.org/package/2006/content-types">
  <Default Extension="png" ContentType="image/png"/>
  <Default Extension="jpe"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7" r:id="rId18"/>
    <p:sldId id="272" r:id="rId19"/>
    <p:sldId id="273" r:id="rId20"/>
    <p:sldId id="274" r:id="rId21"/>
    <p:sldId id="275" r:id="rId22"/>
    <p:sldId id="276"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65" d="100"/>
          <a:sy n="65" d="100"/>
        </p:scale>
        <p:origin x="6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5FEF44-E01C-45CF-8AD1-24B25CC6F336}" type="doc">
      <dgm:prSet loTypeId="urn:microsoft.com/office/officeart/2005/8/layout/cycle8" loCatId="cycle" qsTypeId="urn:microsoft.com/office/officeart/2005/8/quickstyle/simple1" qsCatId="simple" csTypeId="urn:microsoft.com/office/officeart/2005/8/colors/accent1_2" csCatId="accent1" phldr="1"/>
      <dgm:spPr/>
    </dgm:pt>
    <dgm:pt modelId="{B45C4544-22FB-47A6-BBB9-9EFCE928DDA7}">
      <dgm:prSet phldrT="[Text]"/>
      <dgm:spPr/>
      <dgm:t>
        <a:bodyPr/>
        <a:lstStyle/>
        <a:p>
          <a:r>
            <a:rPr lang="en-US" dirty="0" smtClean="0"/>
            <a:t>Reconciliation</a:t>
          </a:r>
          <a:endParaRPr lang="en-US" dirty="0"/>
        </a:p>
      </dgm:t>
    </dgm:pt>
    <dgm:pt modelId="{6A4DB56E-11B4-4F9C-A88A-2CE757CDE3DE}" type="parTrans" cxnId="{CC433546-19CD-4AC6-B038-DA803F420C9A}">
      <dgm:prSet/>
      <dgm:spPr/>
      <dgm:t>
        <a:bodyPr/>
        <a:lstStyle/>
        <a:p>
          <a:endParaRPr lang="en-US"/>
        </a:p>
      </dgm:t>
    </dgm:pt>
    <dgm:pt modelId="{18590328-A224-446A-B876-AA75E84FE18B}" type="sibTrans" cxnId="{CC433546-19CD-4AC6-B038-DA803F420C9A}">
      <dgm:prSet/>
      <dgm:spPr/>
      <dgm:t>
        <a:bodyPr/>
        <a:lstStyle/>
        <a:p>
          <a:endParaRPr lang="en-US"/>
        </a:p>
      </dgm:t>
    </dgm:pt>
    <dgm:pt modelId="{A0A433C5-5438-44B1-ADD6-AE4D637E681B}">
      <dgm:prSet phldrT="[Text]"/>
      <dgm:spPr/>
      <dgm:t>
        <a:bodyPr/>
        <a:lstStyle/>
        <a:p>
          <a:r>
            <a:rPr lang="en-US" dirty="0" smtClean="0"/>
            <a:t>Relocation</a:t>
          </a:r>
          <a:endParaRPr lang="en-US" dirty="0"/>
        </a:p>
      </dgm:t>
    </dgm:pt>
    <dgm:pt modelId="{EAA11614-4742-4C07-83E1-3A5DD0BA475F}" type="parTrans" cxnId="{3DE69E73-E6B8-4CFA-8446-78954B127177}">
      <dgm:prSet/>
      <dgm:spPr/>
      <dgm:t>
        <a:bodyPr/>
        <a:lstStyle/>
        <a:p>
          <a:endParaRPr lang="en-US"/>
        </a:p>
      </dgm:t>
    </dgm:pt>
    <dgm:pt modelId="{64F851AB-2FA3-43C8-8F49-842B24917848}" type="sibTrans" cxnId="{3DE69E73-E6B8-4CFA-8446-78954B127177}">
      <dgm:prSet/>
      <dgm:spPr/>
      <dgm:t>
        <a:bodyPr/>
        <a:lstStyle/>
        <a:p>
          <a:endParaRPr lang="en-US"/>
        </a:p>
      </dgm:t>
    </dgm:pt>
    <dgm:pt modelId="{4AF8146C-446B-41DD-B59C-C484B601E253}">
      <dgm:prSet phldrT="[Text]"/>
      <dgm:spPr/>
      <dgm:t>
        <a:bodyPr/>
        <a:lstStyle/>
        <a:p>
          <a:r>
            <a:rPr lang="en-US" dirty="0" smtClean="0"/>
            <a:t>Redistribution</a:t>
          </a:r>
          <a:endParaRPr lang="en-US" dirty="0"/>
        </a:p>
      </dgm:t>
    </dgm:pt>
    <dgm:pt modelId="{A575E493-DAA8-4DA9-A687-10C2B42D413F}" type="parTrans" cxnId="{BC094CC5-FA25-4C10-BE8E-857C4A2C6002}">
      <dgm:prSet/>
      <dgm:spPr/>
      <dgm:t>
        <a:bodyPr/>
        <a:lstStyle/>
        <a:p>
          <a:endParaRPr lang="en-US"/>
        </a:p>
      </dgm:t>
    </dgm:pt>
    <dgm:pt modelId="{265FAAC6-B73F-4611-8641-5D14FA769CB4}" type="sibTrans" cxnId="{BC094CC5-FA25-4C10-BE8E-857C4A2C6002}">
      <dgm:prSet/>
      <dgm:spPr/>
      <dgm:t>
        <a:bodyPr/>
        <a:lstStyle/>
        <a:p>
          <a:endParaRPr lang="en-US"/>
        </a:p>
      </dgm:t>
    </dgm:pt>
    <dgm:pt modelId="{E70FF6C5-7BAE-4862-A7F5-253781B3F60C}" type="pres">
      <dgm:prSet presAssocID="{C35FEF44-E01C-45CF-8AD1-24B25CC6F336}" presName="compositeShape" presStyleCnt="0">
        <dgm:presLayoutVars>
          <dgm:chMax val="7"/>
          <dgm:dir/>
          <dgm:resizeHandles val="exact"/>
        </dgm:presLayoutVars>
      </dgm:prSet>
      <dgm:spPr/>
    </dgm:pt>
    <dgm:pt modelId="{26186200-5CCA-4B71-BB22-290066C37838}" type="pres">
      <dgm:prSet presAssocID="{C35FEF44-E01C-45CF-8AD1-24B25CC6F336}" presName="wedge1" presStyleLbl="node1" presStyleIdx="0" presStyleCnt="3"/>
      <dgm:spPr/>
    </dgm:pt>
    <dgm:pt modelId="{C942A3AA-A64A-43DB-B2ED-D28EA43DA17F}" type="pres">
      <dgm:prSet presAssocID="{C35FEF44-E01C-45CF-8AD1-24B25CC6F336}" presName="dummy1a" presStyleCnt="0"/>
      <dgm:spPr/>
    </dgm:pt>
    <dgm:pt modelId="{89198E54-73AC-443B-9942-F3B5A7C5AB66}" type="pres">
      <dgm:prSet presAssocID="{C35FEF44-E01C-45CF-8AD1-24B25CC6F336}" presName="dummy1b" presStyleCnt="0"/>
      <dgm:spPr/>
    </dgm:pt>
    <dgm:pt modelId="{87FAFDEB-CEF2-4713-9BEA-37ECBE137A75}" type="pres">
      <dgm:prSet presAssocID="{C35FEF44-E01C-45CF-8AD1-24B25CC6F336}" presName="wedge1Tx" presStyleLbl="node1" presStyleIdx="0" presStyleCnt="3">
        <dgm:presLayoutVars>
          <dgm:chMax val="0"/>
          <dgm:chPref val="0"/>
          <dgm:bulletEnabled val="1"/>
        </dgm:presLayoutVars>
      </dgm:prSet>
      <dgm:spPr/>
    </dgm:pt>
    <dgm:pt modelId="{8E38F0F8-58D6-469B-B41E-6FB675C08A76}" type="pres">
      <dgm:prSet presAssocID="{C35FEF44-E01C-45CF-8AD1-24B25CC6F336}" presName="wedge2" presStyleLbl="node1" presStyleIdx="1" presStyleCnt="3"/>
      <dgm:spPr/>
    </dgm:pt>
    <dgm:pt modelId="{EEB4B732-38A6-4E90-8548-3F4DA9F4C435}" type="pres">
      <dgm:prSet presAssocID="{C35FEF44-E01C-45CF-8AD1-24B25CC6F336}" presName="dummy2a" presStyleCnt="0"/>
      <dgm:spPr/>
    </dgm:pt>
    <dgm:pt modelId="{95F08FA0-FE83-4D38-AB22-F5644026627C}" type="pres">
      <dgm:prSet presAssocID="{C35FEF44-E01C-45CF-8AD1-24B25CC6F336}" presName="dummy2b" presStyleCnt="0"/>
      <dgm:spPr/>
    </dgm:pt>
    <dgm:pt modelId="{43CD4B4E-2D6D-4B46-A191-FDE87F961032}" type="pres">
      <dgm:prSet presAssocID="{C35FEF44-E01C-45CF-8AD1-24B25CC6F336}" presName="wedge2Tx" presStyleLbl="node1" presStyleIdx="1" presStyleCnt="3">
        <dgm:presLayoutVars>
          <dgm:chMax val="0"/>
          <dgm:chPref val="0"/>
          <dgm:bulletEnabled val="1"/>
        </dgm:presLayoutVars>
      </dgm:prSet>
      <dgm:spPr/>
    </dgm:pt>
    <dgm:pt modelId="{DC5FD45E-1031-4271-A286-6789CF04AAD0}" type="pres">
      <dgm:prSet presAssocID="{C35FEF44-E01C-45CF-8AD1-24B25CC6F336}" presName="wedge3" presStyleLbl="node1" presStyleIdx="2" presStyleCnt="3"/>
      <dgm:spPr/>
      <dgm:t>
        <a:bodyPr/>
        <a:lstStyle/>
        <a:p>
          <a:endParaRPr lang="en-US"/>
        </a:p>
      </dgm:t>
    </dgm:pt>
    <dgm:pt modelId="{363CD0C1-1F5A-46FD-BA67-AAFB65E191F2}" type="pres">
      <dgm:prSet presAssocID="{C35FEF44-E01C-45CF-8AD1-24B25CC6F336}" presName="dummy3a" presStyleCnt="0"/>
      <dgm:spPr/>
    </dgm:pt>
    <dgm:pt modelId="{8752A73A-62D2-4942-9148-468A694FF204}" type="pres">
      <dgm:prSet presAssocID="{C35FEF44-E01C-45CF-8AD1-24B25CC6F336}" presName="dummy3b" presStyleCnt="0"/>
      <dgm:spPr/>
    </dgm:pt>
    <dgm:pt modelId="{A5C2AED7-A850-43ED-A857-F1D78127C05C}" type="pres">
      <dgm:prSet presAssocID="{C35FEF44-E01C-45CF-8AD1-24B25CC6F336}" presName="wedge3Tx" presStyleLbl="node1" presStyleIdx="2" presStyleCnt="3">
        <dgm:presLayoutVars>
          <dgm:chMax val="0"/>
          <dgm:chPref val="0"/>
          <dgm:bulletEnabled val="1"/>
        </dgm:presLayoutVars>
      </dgm:prSet>
      <dgm:spPr/>
      <dgm:t>
        <a:bodyPr/>
        <a:lstStyle/>
        <a:p>
          <a:endParaRPr lang="en-US"/>
        </a:p>
      </dgm:t>
    </dgm:pt>
    <dgm:pt modelId="{037F0769-2479-43B0-9802-209719785635}" type="pres">
      <dgm:prSet presAssocID="{18590328-A224-446A-B876-AA75E84FE18B}" presName="arrowWedge1" presStyleLbl="fgSibTrans2D1" presStyleIdx="0" presStyleCnt="3"/>
      <dgm:spPr/>
    </dgm:pt>
    <dgm:pt modelId="{5A9150CD-9559-4713-B7F5-F15A8A505894}" type="pres">
      <dgm:prSet presAssocID="{64F851AB-2FA3-43C8-8F49-842B24917848}" presName="arrowWedge2" presStyleLbl="fgSibTrans2D1" presStyleIdx="1" presStyleCnt="3"/>
      <dgm:spPr/>
    </dgm:pt>
    <dgm:pt modelId="{2207689B-AC68-44F9-9A79-13C877327D61}" type="pres">
      <dgm:prSet presAssocID="{265FAAC6-B73F-4611-8641-5D14FA769CB4}" presName="arrowWedge3" presStyleLbl="fgSibTrans2D1" presStyleIdx="2" presStyleCnt="3"/>
      <dgm:spPr/>
    </dgm:pt>
  </dgm:ptLst>
  <dgm:cxnLst>
    <dgm:cxn modelId="{5B1D9BEE-499D-4788-810E-B69BBE8B5290}" type="presOf" srcId="{B45C4544-22FB-47A6-BBB9-9EFCE928DDA7}" destId="{87FAFDEB-CEF2-4713-9BEA-37ECBE137A75}" srcOrd="1" destOrd="0" presId="urn:microsoft.com/office/officeart/2005/8/layout/cycle8"/>
    <dgm:cxn modelId="{A0BBE7BC-433D-4266-9658-E64DFF2C8265}" type="presOf" srcId="{4AF8146C-446B-41DD-B59C-C484B601E253}" destId="{A5C2AED7-A850-43ED-A857-F1D78127C05C}" srcOrd="1" destOrd="0" presId="urn:microsoft.com/office/officeart/2005/8/layout/cycle8"/>
    <dgm:cxn modelId="{3DE69E73-E6B8-4CFA-8446-78954B127177}" srcId="{C35FEF44-E01C-45CF-8AD1-24B25CC6F336}" destId="{A0A433C5-5438-44B1-ADD6-AE4D637E681B}" srcOrd="1" destOrd="0" parTransId="{EAA11614-4742-4C07-83E1-3A5DD0BA475F}" sibTransId="{64F851AB-2FA3-43C8-8F49-842B24917848}"/>
    <dgm:cxn modelId="{CC433546-19CD-4AC6-B038-DA803F420C9A}" srcId="{C35FEF44-E01C-45CF-8AD1-24B25CC6F336}" destId="{B45C4544-22FB-47A6-BBB9-9EFCE928DDA7}" srcOrd="0" destOrd="0" parTransId="{6A4DB56E-11B4-4F9C-A88A-2CE757CDE3DE}" sibTransId="{18590328-A224-446A-B876-AA75E84FE18B}"/>
    <dgm:cxn modelId="{EFBC7A5C-A57E-4C98-9ACC-15F4BB81A9BC}" type="presOf" srcId="{A0A433C5-5438-44B1-ADD6-AE4D637E681B}" destId="{8E38F0F8-58D6-469B-B41E-6FB675C08A76}" srcOrd="0" destOrd="0" presId="urn:microsoft.com/office/officeart/2005/8/layout/cycle8"/>
    <dgm:cxn modelId="{BEC1743C-2766-492D-AD47-D922450A6155}" type="presOf" srcId="{A0A433C5-5438-44B1-ADD6-AE4D637E681B}" destId="{43CD4B4E-2D6D-4B46-A191-FDE87F961032}" srcOrd="1" destOrd="0" presId="urn:microsoft.com/office/officeart/2005/8/layout/cycle8"/>
    <dgm:cxn modelId="{D67A805C-36BC-4C86-A0EC-2FC8E12B5283}" type="presOf" srcId="{4AF8146C-446B-41DD-B59C-C484B601E253}" destId="{DC5FD45E-1031-4271-A286-6789CF04AAD0}" srcOrd="0" destOrd="0" presId="urn:microsoft.com/office/officeart/2005/8/layout/cycle8"/>
    <dgm:cxn modelId="{9316606E-28DD-49B6-900D-35B9F67FAA29}" type="presOf" srcId="{C35FEF44-E01C-45CF-8AD1-24B25CC6F336}" destId="{E70FF6C5-7BAE-4862-A7F5-253781B3F60C}" srcOrd="0" destOrd="0" presId="urn:microsoft.com/office/officeart/2005/8/layout/cycle8"/>
    <dgm:cxn modelId="{BC094CC5-FA25-4C10-BE8E-857C4A2C6002}" srcId="{C35FEF44-E01C-45CF-8AD1-24B25CC6F336}" destId="{4AF8146C-446B-41DD-B59C-C484B601E253}" srcOrd="2" destOrd="0" parTransId="{A575E493-DAA8-4DA9-A687-10C2B42D413F}" sibTransId="{265FAAC6-B73F-4611-8641-5D14FA769CB4}"/>
    <dgm:cxn modelId="{C252B9D6-AEE6-4D94-A44A-57B9B52024D2}" type="presOf" srcId="{B45C4544-22FB-47A6-BBB9-9EFCE928DDA7}" destId="{26186200-5CCA-4B71-BB22-290066C37838}" srcOrd="0" destOrd="0" presId="urn:microsoft.com/office/officeart/2005/8/layout/cycle8"/>
    <dgm:cxn modelId="{E9E0905C-D6EA-4046-9524-31F28E3AD01F}" type="presParOf" srcId="{E70FF6C5-7BAE-4862-A7F5-253781B3F60C}" destId="{26186200-5CCA-4B71-BB22-290066C37838}" srcOrd="0" destOrd="0" presId="urn:microsoft.com/office/officeart/2005/8/layout/cycle8"/>
    <dgm:cxn modelId="{F46D196A-8E05-4DB4-90C5-C42BD35D7759}" type="presParOf" srcId="{E70FF6C5-7BAE-4862-A7F5-253781B3F60C}" destId="{C942A3AA-A64A-43DB-B2ED-D28EA43DA17F}" srcOrd="1" destOrd="0" presId="urn:microsoft.com/office/officeart/2005/8/layout/cycle8"/>
    <dgm:cxn modelId="{FB8978AC-CDBF-449C-87D8-D1886A623BFE}" type="presParOf" srcId="{E70FF6C5-7BAE-4862-A7F5-253781B3F60C}" destId="{89198E54-73AC-443B-9942-F3B5A7C5AB66}" srcOrd="2" destOrd="0" presId="urn:microsoft.com/office/officeart/2005/8/layout/cycle8"/>
    <dgm:cxn modelId="{7F1E9F31-0792-44D3-A4A0-25C41BFD8196}" type="presParOf" srcId="{E70FF6C5-7BAE-4862-A7F5-253781B3F60C}" destId="{87FAFDEB-CEF2-4713-9BEA-37ECBE137A75}" srcOrd="3" destOrd="0" presId="urn:microsoft.com/office/officeart/2005/8/layout/cycle8"/>
    <dgm:cxn modelId="{806D095D-8781-46A6-92CC-70A34E044D02}" type="presParOf" srcId="{E70FF6C5-7BAE-4862-A7F5-253781B3F60C}" destId="{8E38F0F8-58D6-469B-B41E-6FB675C08A76}" srcOrd="4" destOrd="0" presId="urn:microsoft.com/office/officeart/2005/8/layout/cycle8"/>
    <dgm:cxn modelId="{6C538944-9F4F-4562-B312-0B49D0AAB7E1}" type="presParOf" srcId="{E70FF6C5-7BAE-4862-A7F5-253781B3F60C}" destId="{EEB4B732-38A6-4E90-8548-3F4DA9F4C435}" srcOrd="5" destOrd="0" presId="urn:microsoft.com/office/officeart/2005/8/layout/cycle8"/>
    <dgm:cxn modelId="{54A323FD-ECF3-44FE-A25B-761889DBC6FB}" type="presParOf" srcId="{E70FF6C5-7BAE-4862-A7F5-253781B3F60C}" destId="{95F08FA0-FE83-4D38-AB22-F5644026627C}" srcOrd="6" destOrd="0" presId="urn:microsoft.com/office/officeart/2005/8/layout/cycle8"/>
    <dgm:cxn modelId="{347A4B8F-3FD6-4C39-954A-E8277D1AFF98}" type="presParOf" srcId="{E70FF6C5-7BAE-4862-A7F5-253781B3F60C}" destId="{43CD4B4E-2D6D-4B46-A191-FDE87F961032}" srcOrd="7" destOrd="0" presId="urn:microsoft.com/office/officeart/2005/8/layout/cycle8"/>
    <dgm:cxn modelId="{89FC4280-5C63-43BB-9DC8-5BA8AFB45015}" type="presParOf" srcId="{E70FF6C5-7BAE-4862-A7F5-253781B3F60C}" destId="{DC5FD45E-1031-4271-A286-6789CF04AAD0}" srcOrd="8" destOrd="0" presId="urn:microsoft.com/office/officeart/2005/8/layout/cycle8"/>
    <dgm:cxn modelId="{9041ACE7-57E5-4777-A497-CE67B876217B}" type="presParOf" srcId="{E70FF6C5-7BAE-4862-A7F5-253781B3F60C}" destId="{363CD0C1-1F5A-46FD-BA67-AAFB65E191F2}" srcOrd="9" destOrd="0" presId="urn:microsoft.com/office/officeart/2005/8/layout/cycle8"/>
    <dgm:cxn modelId="{4B09F6A9-80C2-4E14-86D8-D55F93906013}" type="presParOf" srcId="{E70FF6C5-7BAE-4862-A7F5-253781B3F60C}" destId="{8752A73A-62D2-4942-9148-468A694FF204}" srcOrd="10" destOrd="0" presId="urn:microsoft.com/office/officeart/2005/8/layout/cycle8"/>
    <dgm:cxn modelId="{DA5FA8E9-49AB-4E00-A6F3-300AAA914775}" type="presParOf" srcId="{E70FF6C5-7BAE-4862-A7F5-253781B3F60C}" destId="{A5C2AED7-A850-43ED-A857-F1D78127C05C}" srcOrd="11" destOrd="0" presId="urn:microsoft.com/office/officeart/2005/8/layout/cycle8"/>
    <dgm:cxn modelId="{DA5486D0-D11F-4C7D-836F-DFAFEA527EEC}" type="presParOf" srcId="{E70FF6C5-7BAE-4862-A7F5-253781B3F60C}" destId="{037F0769-2479-43B0-9802-209719785635}" srcOrd="12" destOrd="0" presId="urn:microsoft.com/office/officeart/2005/8/layout/cycle8"/>
    <dgm:cxn modelId="{1EA2E0C2-09A6-4F1D-BBDE-D882D559B855}" type="presParOf" srcId="{E70FF6C5-7BAE-4862-A7F5-253781B3F60C}" destId="{5A9150CD-9559-4713-B7F5-F15A8A505894}" srcOrd="13" destOrd="0" presId="urn:microsoft.com/office/officeart/2005/8/layout/cycle8"/>
    <dgm:cxn modelId="{E19FF29B-E021-4EF9-84A6-B7988CAEEC73}" type="presParOf" srcId="{E70FF6C5-7BAE-4862-A7F5-253781B3F60C}" destId="{2207689B-AC68-44F9-9A79-13C877327D61}" srcOrd="14" destOrd="0" presId="urn:microsoft.com/office/officeart/2005/8/layout/cycle8"/>
  </dgm:cxnLst>
  <dgm:bg>
    <a:solidFill>
      <a:schemeClr val="accent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5FEF44-E01C-45CF-8AD1-24B25CC6F336}" type="doc">
      <dgm:prSet loTypeId="urn:microsoft.com/office/officeart/2005/8/layout/cycle8" loCatId="cycle" qsTypeId="urn:microsoft.com/office/officeart/2005/8/quickstyle/simple1" qsCatId="simple" csTypeId="urn:microsoft.com/office/officeart/2005/8/colors/accent1_2" csCatId="accent1" phldr="1"/>
      <dgm:spPr/>
    </dgm:pt>
    <dgm:pt modelId="{B45C4544-22FB-47A6-BBB9-9EFCE928DDA7}">
      <dgm:prSet phldrT="[Text]"/>
      <dgm:spPr/>
      <dgm:t>
        <a:bodyPr/>
        <a:lstStyle/>
        <a:p>
          <a:r>
            <a:rPr lang="en-US" dirty="0" smtClean="0"/>
            <a:t>Reconciliation</a:t>
          </a:r>
          <a:endParaRPr lang="en-US" dirty="0"/>
        </a:p>
      </dgm:t>
    </dgm:pt>
    <dgm:pt modelId="{6A4DB56E-11B4-4F9C-A88A-2CE757CDE3DE}" type="parTrans" cxnId="{CC433546-19CD-4AC6-B038-DA803F420C9A}">
      <dgm:prSet/>
      <dgm:spPr/>
      <dgm:t>
        <a:bodyPr/>
        <a:lstStyle/>
        <a:p>
          <a:endParaRPr lang="en-US"/>
        </a:p>
      </dgm:t>
    </dgm:pt>
    <dgm:pt modelId="{18590328-A224-446A-B876-AA75E84FE18B}" type="sibTrans" cxnId="{CC433546-19CD-4AC6-B038-DA803F420C9A}">
      <dgm:prSet/>
      <dgm:spPr/>
      <dgm:t>
        <a:bodyPr/>
        <a:lstStyle/>
        <a:p>
          <a:endParaRPr lang="en-US"/>
        </a:p>
      </dgm:t>
    </dgm:pt>
    <dgm:pt modelId="{A0A433C5-5438-44B1-ADD6-AE4D637E681B}">
      <dgm:prSet phldrT="[Text]"/>
      <dgm:spPr/>
      <dgm:t>
        <a:bodyPr/>
        <a:lstStyle/>
        <a:p>
          <a:r>
            <a:rPr lang="en-US" dirty="0" smtClean="0"/>
            <a:t>Relocation</a:t>
          </a:r>
          <a:endParaRPr lang="en-US" dirty="0"/>
        </a:p>
      </dgm:t>
    </dgm:pt>
    <dgm:pt modelId="{EAA11614-4742-4C07-83E1-3A5DD0BA475F}" type="parTrans" cxnId="{3DE69E73-E6B8-4CFA-8446-78954B127177}">
      <dgm:prSet/>
      <dgm:spPr/>
      <dgm:t>
        <a:bodyPr/>
        <a:lstStyle/>
        <a:p>
          <a:endParaRPr lang="en-US"/>
        </a:p>
      </dgm:t>
    </dgm:pt>
    <dgm:pt modelId="{64F851AB-2FA3-43C8-8F49-842B24917848}" type="sibTrans" cxnId="{3DE69E73-E6B8-4CFA-8446-78954B127177}">
      <dgm:prSet/>
      <dgm:spPr/>
      <dgm:t>
        <a:bodyPr/>
        <a:lstStyle/>
        <a:p>
          <a:endParaRPr lang="en-US"/>
        </a:p>
      </dgm:t>
    </dgm:pt>
    <dgm:pt modelId="{4AF8146C-446B-41DD-B59C-C484B601E253}">
      <dgm:prSet phldrT="[Text]"/>
      <dgm:spPr/>
      <dgm:t>
        <a:bodyPr/>
        <a:lstStyle/>
        <a:p>
          <a:r>
            <a:rPr lang="en-US" dirty="0" smtClean="0"/>
            <a:t>Redistribution</a:t>
          </a:r>
          <a:endParaRPr lang="en-US" dirty="0"/>
        </a:p>
      </dgm:t>
    </dgm:pt>
    <dgm:pt modelId="{A575E493-DAA8-4DA9-A687-10C2B42D413F}" type="parTrans" cxnId="{BC094CC5-FA25-4C10-BE8E-857C4A2C6002}">
      <dgm:prSet/>
      <dgm:spPr/>
      <dgm:t>
        <a:bodyPr/>
        <a:lstStyle/>
        <a:p>
          <a:endParaRPr lang="en-US"/>
        </a:p>
      </dgm:t>
    </dgm:pt>
    <dgm:pt modelId="{265FAAC6-B73F-4611-8641-5D14FA769CB4}" type="sibTrans" cxnId="{BC094CC5-FA25-4C10-BE8E-857C4A2C6002}">
      <dgm:prSet/>
      <dgm:spPr/>
      <dgm:t>
        <a:bodyPr/>
        <a:lstStyle/>
        <a:p>
          <a:endParaRPr lang="en-US"/>
        </a:p>
      </dgm:t>
    </dgm:pt>
    <dgm:pt modelId="{E70FF6C5-7BAE-4862-A7F5-253781B3F60C}" type="pres">
      <dgm:prSet presAssocID="{C35FEF44-E01C-45CF-8AD1-24B25CC6F336}" presName="compositeShape" presStyleCnt="0">
        <dgm:presLayoutVars>
          <dgm:chMax val="7"/>
          <dgm:dir/>
          <dgm:resizeHandles val="exact"/>
        </dgm:presLayoutVars>
      </dgm:prSet>
      <dgm:spPr/>
    </dgm:pt>
    <dgm:pt modelId="{26186200-5CCA-4B71-BB22-290066C37838}" type="pres">
      <dgm:prSet presAssocID="{C35FEF44-E01C-45CF-8AD1-24B25CC6F336}" presName="wedge1" presStyleLbl="node1" presStyleIdx="0" presStyleCnt="3"/>
      <dgm:spPr/>
    </dgm:pt>
    <dgm:pt modelId="{C942A3AA-A64A-43DB-B2ED-D28EA43DA17F}" type="pres">
      <dgm:prSet presAssocID="{C35FEF44-E01C-45CF-8AD1-24B25CC6F336}" presName="dummy1a" presStyleCnt="0"/>
      <dgm:spPr/>
    </dgm:pt>
    <dgm:pt modelId="{89198E54-73AC-443B-9942-F3B5A7C5AB66}" type="pres">
      <dgm:prSet presAssocID="{C35FEF44-E01C-45CF-8AD1-24B25CC6F336}" presName="dummy1b" presStyleCnt="0"/>
      <dgm:spPr/>
    </dgm:pt>
    <dgm:pt modelId="{87FAFDEB-CEF2-4713-9BEA-37ECBE137A75}" type="pres">
      <dgm:prSet presAssocID="{C35FEF44-E01C-45CF-8AD1-24B25CC6F336}" presName="wedge1Tx" presStyleLbl="node1" presStyleIdx="0" presStyleCnt="3">
        <dgm:presLayoutVars>
          <dgm:chMax val="0"/>
          <dgm:chPref val="0"/>
          <dgm:bulletEnabled val="1"/>
        </dgm:presLayoutVars>
      </dgm:prSet>
      <dgm:spPr/>
    </dgm:pt>
    <dgm:pt modelId="{8E38F0F8-58D6-469B-B41E-6FB675C08A76}" type="pres">
      <dgm:prSet presAssocID="{C35FEF44-E01C-45CF-8AD1-24B25CC6F336}" presName="wedge2" presStyleLbl="node1" presStyleIdx="1" presStyleCnt="3"/>
      <dgm:spPr/>
    </dgm:pt>
    <dgm:pt modelId="{EEB4B732-38A6-4E90-8548-3F4DA9F4C435}" type="pres">
      <dgm:prSet presAssocID="{C35FEF44-E01C-45CF-8AD1-24B25CC6F336}" presName="dummy2a" presStyleCnt="0"/>
      <dgm:spPr/>
    </dgm:pt>
    <dgm:pt modelId="{95F08FA0-FE83-4D38-AB22-F5644026627C}" type="pres">
      <dgm:prSet presAssocID="{C35FEF44-E01C-45CF-8AD1-24B25CC6F336}" presName="dummy2b" presStyleCnt="0"/>
      <dgm:spPr/>
    </dgm:pt>
    <dgm:pt modelId="{43CD4B4E-2D6D-4B46-A191-FDE87F961032}" type="pres">
      <dgm:prSet presAssocID="{C35FEF44-E01C-45CF-8AD1-24B25CC6F336}" presName="wedge2Tx" presStyleLbl="node1" presStyleIdx="1" presStyleCnt="3">
        <dgm:presLayoutVars>
          <dgm:chMax val="0"/>
          <dgm:chPref val="0"/>
          <dgm:bulletEnabled val="1"/>
        </dgm:presLayoutVars>
      </dgm:prSet>
      <dgm:spPr/>
    </dgm:pt>
    <dgm:pt modelId="{DC5FD45E-1031-4271-A286-6789CF04AAD0}" type="pres">
      <dgm:prSet presAssocID="{C35FEF44-E01C-45CF-8AD1-24B25CC6F336}" presName="wedge3" presStyleLbl="node1" presStyleIdx="2" presStyleCnt="3"/>
      <dgm:spPr/>
      <dgm:t>
        <a:bodyPr/>
        <a:lstStyle/>
        <a:p>
          <a:endParaRPr lang="en-US"/>
        </a:p>
      </dgm:t>
    </dgm:pt>
    <dgm:pt modelId="{363CD0C1-1F5A-46FD-BA67-AAFB65E191F2}" type="pres">
      <dgm:prSet presAssocID="{C35FEF44-E01C-45CF-8AD1-24B25CC6F336}" presName="dummy3a" presStyleCnt="0"/>
      <dgm:spPr/>
    </dgm:pt>
    <dgm:pt modelId="{8752A73A-62D2-4942-9148-468A694FF204}" type="pres">
      <dgm:prSet presAssocID="{C35FEF44-E01C-45CF-8AD1-24B25CC6F336}" presName="dummy3b" presStyleCnt="0"/>
      <dgm:spPr/>
    </dgm:pt>
    <dgm:pt modelId="{A5C2AED7-A850-43ED-A857-F1D78127C05C}" type="pres">
      <dgm:prSet presAssocID="{C35FEF44-E01C-45CF-8AD1-24B25CC6F336}" presName="wedge3Tx" presStyleLbl="node1" presStyleIdx="2" presStyleCnt="3">
        <dgm:presLayoutVars>
          <dgm:chMax val="0"/>
          <dgm:chPref val="0"/>
          <dgm:bulletEnabled val="1"/>
        </dgm:presLayoutVars>
      </dgm:prSet>
      <dgm:spPr/>
      <dgm:t>
        <a:bodyPr/>
        <a:lstStyle/>
        <a:p>
          <a:endParaRPr lang="en-US"/>
        </a:p>
      </dgm:t>
    </dgm:pt>
    <dgm:pt modelId="{037F0769-2479-43B0-9802-209719785635}" type="pres">
      <dgm:prSet presAssocID="{18590328-A224-446A-B876-AA75E84FE18B}" presName="arrowWedge1" presStyleLbl="fgSibTrans2D1" presStyleIdx="0" presStyleCnt="3"/>
      <dgm:spPr/>
    </dgm:pt>
    <dgm:pt modelId="{5A9150CD-9559-4713-B7F5-F15A8A505894}" type="pres">
      <dgm:prSet presAssocID="{64F851AB-2FA3-43C8-8F49-842B24917848}" presName="arrowWedge2" presStyleLbl="fgSibTrans2D1" presStyleIdx="1" presStyleCnt="3"/>
      <dgm:spPr/>
    </dgm:pt>
    <dgm:pt modelId="{2207689B-AC68-44F9-9A79-13C877327D61}" type="pres">
      <dgm:prSet presAssocID="{265FAAC6-B73F-4611-8641-5D14FA769CB4}" presName="arrowWedge3" presStyleLbl="fgSibTrans2D1" presStyleIdx="2" presStyleCnt="3"/>
      <dgm:spPr/>
    </dgm:pt>
  </dgm:ptLst>
  <dgm:cxnLst>
    <dgm:cxn modelId="{3DE69E73-E6B8-4CFA-8446-78954B127177}" srcId="{C35FEF44-E01C-45CF-8AD1-24B25CC6F336}" destId="{A0A433C5-5438-44B1-ADD6-AE4D637E681B}" srcOrd="1" destOrd="0" parTransId="{EAA11614-4742-4C07-83E1-3A5DD0BA475F}" sibTransId="{64F851AB-2FA3-43C8-8F49-842B24917848}"/>
    <dgm:cxn modelId="{BC094CC5-FA25-4C10-BE8E-857C4A2C6002}" srcId="{C35FEF44-E01C-45CF-8AD1-24B25CC6F336}" destId="{4AF8146C-446B-41DD-B59C-C484B601E253}" srcOrd="2" destOrd="0" parTransId="{A575E493-DAA8-4DA9-A687-10C2B42D413F}" sibTransId="{265FAAC6-B73F-4611-8641-5D14FA769CB4}"/>
    <dgm:cxn modelId="{0EEE2F63-7001-4583-9A67-1A03797D9473}" type="presOf" srcId="{C35FEF44-E01C-45CF-8AD1-24B25CC6F336}" destId="{E70FF6C5-7BAE-4862-A7F5-253781B3F60C}" srcOrd="0" destOrd="0" presId="urn:microsoft.com/office/officeart/2005/8/layout/cycle8"/>
    <dgm:cxn modelId="{1F41F70A-A51F-41FE-AF4A-695FB8DA2974}" type="presOf" srcId="{4AF8146C-446B-41DD-B59C-C484B601E253}" destId="{DC5FD45E-1031-4271-A286-6789CF04AAD0}" srcOrd="0" destOrd="0" presId="urn:microsoft.com/office/officeart/2005/8/layout/cycle8"/>
    <dgm:cxn modelId="{39E3996F-C914-4B7D-B0BE-AE38B0989098}" type="presOf" srcId="{B45C4544-22FB-47A6-BBB9-9EFCE928DDA7}" destId="{26186200-5CCA-4B71-BB22-290066C37838}" srcOrd="0" destOrd="0" presId="urn:microsoft.com/office/officeart/2005/8/layout/cycle8"/>
    <dgm:cxn modelId="{AF0D85F6-F48D-483C-9FD3-CDE28970F1E3}" type="presOf" srcId="{B45C4544-22FB-47A6-BBB9-9EFCE928DDA7}" destId="{87FAFDEB-CEF2-4713-9BEA-37ECBE137A75}" srcOrd="1" destOrd="0" presId="urn:microsoft.com/office/officeart/2005/8/layout/cycle8"/>
    <dgm:cxn modelId="{9186DFA0-ACD8-4F6A-811A-4F0B175EBA5E}" type="presOf" srcId="{4AF8146C-446B-41DD-B59C-C484B601E253}" destId="{A5C2AED7-A850-43ED-A857-F1D78127C05C}" srcOrd="1" destOrd="0" presId="urn:microsoft.com/office/officeart/2005/8/layout/cycle8"/>
    <dgm:cxn modelId="{CC433546-19CD-4AC6-B038-DA803F420C9A}" srcId="{C35FEF44-E01C-45CF-8AD1-24B25CC6F336}" destId="{B45C4544-22FB-47A6-BBB9-9EFCE928DDA7}" srcOrd="0" destOrd="0" parTransId="{6A4DB56E-11B4-4F9C-A88A-2CE757CDE3DE}" sibTransId="{18590328-A224-446A-B876-AA75E84FE18B}"/>
    <dgm:cxn modelId="{3692C44B-9535-419A-8F17-B4B827C30FC9}" type="presOf" srcId="{A0A433C5-5438-44B1-ADD6-AE4D637E681B}" destId="{43CD4B4E-2D6D-4B46-A191-FDE87F961032}" srcOrd="1" destOrd="0" presId="urn:microsoft.com/office/officeart/2005/8/layout/cycle8"/>
    <dgm:cxn modelId="{B809656C-DF33-4345-BE47-67AC766AE3F6}" type="presOf" srcId="{A0A433C5-5438-44B1-ADD6-AE4D637E681B}" destId="{8E38F0F8-58D6-469B-B41E-6FB675C08A76}" srcOrd="0" destOrd="0" presId="urn:microsoft.com/office/officeart/2005/8/layout/cycle8"/>
    <dgm:cxn modelId="{4FA6DF12-189B-4A9E-9AD1-3FC6BA4F7096}" type="presParOf" srcId="{E70FF6C5-7BAE-4862-A7F5-253781B3F60C}" destId="{26186200-5CCA-4B71-BB22-290066C37838}" srcOrd="0" destOrd="0" presId="urn:microsoft.com/office/officeart/2005/8/layout/cycle8"/>
    <dgm:cxn modelId="{C12C6217-9EFC-45D0-A09E-75BDFFF3BB17}" type="presParOf" srcId="{E70FF6C5-7BAE-4862-A7F5-253781B3F60C}" destId="{C942A3AA-A64A-43DB-B2ED-D28EA43DA17F}" srcOrd="1" destOrd="0" presId="urn:microsoft.com/office/officeart/2005/8/layout/cycle8"/>
    <dgm:cxn modelId="{8F8A13C5-A1B7-4D6E-BAE5-200D6F93BDF8}" type="presParOf" srcId="{E70FF6C5-7BAE-4862-A7F5-253781B3F60C}" destId="{89198E54-73AC-443B-9942-F3B5A7C5AB66}" srcOrd="2" destOrd="0" presId="urn:microsoft.com/office/officeart/2005/8/layout/cycle8"/>
    <dgm:cxn modelId="{FFB3E80C-D99E-4EAD-A4DB-6972E586EA50}" type="presParOf" srcId="{E70FF6C5-7BAE-4862-A7F5-253781B3F60C}" destId="{87FAFDEB-CEF2-4713-9BEA-37ECBE137A75}" srcOrd="3" destOrd="0" presId="urn:microsoft.com/office/officeart/2005/8/layout/cycle8"/>
    <dgm:cxn modelId="{4212E7EA-F188-4FF8-B129-2E4E1B8BBEFA}" type="presParOf" srcId="{E70FF6C5-7BAE-4862-A7F5-253781B3F60C}" destId="{8E38F0F8-58D6-469B-B41E-6FB675C08A76}" srcOrd="4" destOrd="0" presId="urn:microsoft.com/office/officeart/2005/8/layout/cycle8"/>
    <dgm:cxn modelId="{4E4AFF04-1341-4697-AAE1-72CF2FAC4F89}" type="presParOf" srcId="{E70FF6C5-7BAE-4862-A7F5-253781B3F60C}" destId="{EEB4B732-38A6-4E90-8548-3F4DA9F4C435}" srcOrd="5" destOrd="0" presId="urn:microsoft.com/office/officeart/2005/8/layout/cycle8"/>
    <dgm:cxn modelId="{C64922DF-080D-4018-AA3D-4E84CD22A090}" type="presParOf" srcId="{E70FF6C5-7BAE-4862-A7F5-253781B3F60C}" destId="{95F08FA0-FE83-4D38-AB22-F5644026627C}" srcOrd="6" destOrd="0" presId="urn:microsoft.com/office/officeart/2005/8/layout/cycle8"/>
    <dgm:cxn modelId="{571DE3C4-75A9-496C-B506-0E6029631801}" type="presParOf" srcId="{E70FF6C5-7BAE-4862-A7F5-253781B3F60C}" destId="{43CD4B4E-2D6D-4B46-A191-FDE87F961032}" srcOrd="7" destOrd="0" presId="urn:microsoft.com/office/officeart/2005/8/layout/cycle8"/>
    <dgm:cxn modelId="{DD2C1F65-A5E3-40AC-B702-33D3D6B36808}" type="presParOf" srcId="{E70FF6C5-7BAE-4862-A7F5-253781B3F60C}" destId="{DC5FD45E-1031-4271-A286-6789CF04AAD0}" srcOrd="8" destOrd="0" presId="urn:microsoft.com/office/officeart/2005/8/layout/cycle8"/>
    <dgm:cxn modelId="{297474DF-6AFC-4943-AB58-FAC7E2BD0D09}" type="presParOf" srcId="{E70FF6C5-7BAE-4862-A7F5-253781B3F60C}" destId="{363CD0C1-1F5A-46FD-BA67-AAFB65E191F2}" srcOrd="9" destOrd="0" presId="urn:microsoft.com/office/officeart/2005/8/layout/cycle8"/>
    <dgm:cxn modelId="{EA9FFAC2-5ADE-450C-B794-E8986E93DA61}" type="presParOf" srcId="{E70FF6C5-7BAE-4862-A7F5-253781B3F60C}" destId="{8752A73A-62D2-4942-9148-468A694FF204}" srcOrd="10" destOrd="0" presId="urn:microsoft.com/office/officeart/2005/8/layout/cycle8"/>
    <dgm:cxn modelId="{EC8FE1EC-F784-4AB0-BE6F-7268BACFB695}" type="presParOf" srcId="{E70FF6C5-7BAE-4862-A7F5-253781B3F60C}" destId="{A5C2AED7-A850-43ED-A857-F1D78127C05C}" srcOrd="11" destOrd="0" presId="urn:microsoft.com/office/officeart/2005/8/layout/cycle8"/>
    <dgm:cxn modelId="{7BE8D220-FEBB-4483-86FC-379688281CF1}" type="presParOf" srcId="{E70FF6C5-7BAE-4862-A7F5-253781B3F60C}" destId="{037F0769-2479-43B0-9802-209719785635}" srcOrd="12" destOrd="0" presId="urn:microsoft.com/office/officeart/2005/8/layout/cycle8"/>
    <dgm:cxn modelId="{4ACE8410-71EF-416E-B936-14EAA0485872}" type="presParOf" srcId="{E70FF6C5-7BAE-4862-A7F5-253781B3F60C}" destId="{5A9150CD-9559-4713-B7F5-F15A8A505894}" srcOrd="13" destOrd="0" presId="urn:microsoft.com/office/officeart/2005/8/layout/cycle8"/>
    <dgm:cxn modelId="{556361F8-692F-4C01-A59B-E96EA7C20809}" type="presParOf" srcId="{E70FF6C5-7BAE-4862-A7F5-253781B3F60C}" destId="{2207689B-AC68-44F9-9A79-13C877327D61}" srcOrd="14" destOrd="0" presId="urn:microsoft.com/office/officeart/2005/8/layout/cycle8"/>
  </dgm:cxnLst>
  <dgm:bg>
    <a:solidFill>
      <a:schemeClr val="accent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86200-5CCA-4B71-BB22-290066C37838}">
      <dsp:nvSpPr>
        <dsp:cNvPr id="0" name=""/>
        <dsp:cNvSpPr/>
      </dsp:nvSpPr>
      <dsp:spPr>
        <a:xfrm>
          <a:off x="1502158" y="275965"/>
          <a:ext cx="3566324" cy="3566324"/>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Reconciliation</a:t>
          </a:r>
          <a:endParaRPr lang="en-US" sz="1600" kern="1200" dirty="0"/>
        </a:p>
      </dsp:txBody>
      <dsp:txXfrm>
        <a:off x="3381695" y="1031686"/>
        <a:ext cx="1273687" cy="1061406"/>
      </dsp:txXfrm>
    </dsp:sp>
    <dsp:sp modelId="{8E38F0F8-58D6-469B-B41E-6FB675C08A76}">
      <dsp:nvSpPr>
        <dsp:cNvPr id="0" name=""/>
        <dsp:cNvSpPr/>
      </dsp:nvSpPr>
      <dsp:spPr>
        <a:xfrm>
          <a:off x="1428708" y="403334"/>
          <a:ext cx="3566324" cy="3566324"/>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Relocation</a:t>
          </a:r>
          <a:endParaRPr lang="en-US" sz="1600" kern="1200" dirty="0"/>
        </a:p>
      </dsp:txBody>
      <dsp:txXfrm>
        <a:off x="2277833" y="2717199"/>
        <a:ext cx="1910530" cy="934037"/>
      </dsp:txXfrm>
    </dsp:sp>
    <dsp:sp modelId="{DC5FD45E-1031-4271-A286-6789CF04AAD0}">
      <dsp:nvSpPr>
        <dsp:cNvPr id="0" name=""/>
        <dsp:cNvSpPr/>
      </dsp:nvSpPr>
      <dsp:spPr>
        <a:xfrm>
          <a:off x="1355259" y="275965"/>
          <a:ext cx="3566324" cy="3566324"/>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Redistribution</a:t>
          </a:r>
          <a:endParaRPr lang="en-US" sz="1600" kern="1200" dirty="0"/>
        </a:p>
      </dsp:txBody>
      <dsp:txXfrm>
        <a:off x="1768358" y="1031686"/>
        <a:ext cx="1273687" cy="1061406"/>
      </dsp:txXfrm>
    </dsp:sp>
    <dsp:sp modelId="{037F0769-2479-43B0-9802-209719785635}">
      <dsp:nvSpPr>
        <dsp:cNvPr id="0" name=""/>
        <dsp:cNvSpPr/>
      </dsp:nvSpPr>
      <dsp:spPr>
        <a:xfrm>
          <a:off x="1281680" y="55193"/>
          <a:ext cx="4007869" cy="4007869"/>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9150CD-9559-4713-B7F5-F15A8A505894}">
      <dsp:nvSpPr>
        <dsp:cNvPr id="0" name=""/>
        <dsp:cNvSpPr/>
      </dsp:nvSpPr>
      <dsp:spPr>
        <a:xfrm>
          <a:off x="1207936" y="182336"/>
          <a:ext cx="4007869" cy="4007869"/>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07689B-AC68-44F9-9A79-13C877327D61}">
      <dsp:nvSpPr>
        <dsp:cNvPr id="0" name=""/>
        <dsp:cNvSpPr/>
      </dsp:nvSpPr>
      <dsp:spPr>
        <a:xfrm>
          <a:off x="1134192" y="55193"/>
          <a:ext cx="4007869" cy="4007869"/>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86200-5CCA-4B71-BB22-290066C37838}">
      <dsp:nvSpPr>
        <dsp:cNvPr id="0" name=""/>
        <dsp:cNvSpPr/>
      </dsp:nvSpPr>
      <dsp:spPr>
        <a:xfrm>
          <a:off x="1502158" y="275965"/>
          <a:ext cx="3566324" cy="3566324"/>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Reconciliation</a:t>
          </a:r>
          <a:endParaRPr lang="en-US" sz="1600" kern="1200" dirty="0"/>
        </a:p>
      </dsp:txBody>
      <dsp:txXfrm>
        <a:off x="3381695" y="1031686"/>
        <a:ext cx="1273687" cy="1061406"/>
      </dsp:txXfrm>
    </dsp:sp>
    <dsp:sp modelId="{8E38F0F8-58D6-469B-B41E-6FB675C08A76}">
      <dsp:nvSpPr>
        <dsp:cNvPr id="0" name=""/>
        <dsp:cNvSpPr/>
      </dsp:nvSpPr>
      <dsp:spPr>
        <a:xfrm>
          <a:off x="1428708" y="403334"/>
          <a:ext cx="3566324" cy="3566324"/>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Relocation</a:t>
          </a:r>
          <a:endParaRPr lang="en-US" sz="1600" kern="1200" dirty="0"/>
        </a:p>
      </dsp:txBody>
      <dsp:txXfrm>
        <a:off x="2277833" y="2717199"/>
        <a:ext cx="1910530" cy="934037"/>
      </dsp:txXfrm>
    </dsp:sp>
    <dsp:sp modelId="{DC5FD45E-1031-4271-A286-6789CF04AAD0}">
      <dsp:nvSpPr>
        <dsp:cNvPr id="0" name=""/>
        <dsp:cNvSpPr/>
      </dsp:nvSpPr>
      <dsp:spPr>
        <a:xfrm>
          <a:off x="1355259" y="275965"/>
          <a:ext cx="3566324" cy="3566324"/>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Redistribution</a:t>
          </a:r>
          <a:endParaRPr lang="en-US" sz="1600" kern="1200" dirty="0"/>
        </a:p>
      </dsp:txBody>
      <dsp:txXfrm>
        <a:off x="1768358" y="1031686"/>
        <a:ext cx="1273687" cy="1061406"/>
      </dsp:txXfrm>
    </dsp:sp>
    <dsp:sp modelId="{037F0769-2479-43B0-9802-209719785635}">
      <dsp:nvSpPr>
        <dsp:cNvPr id="0" name=""/>
        <dsp:cNvSpPr/>
      </dsp:nvSpPr>
      <dsp:spPr>
        <a:xfrm>
          <a:off x="1281680" y="55193"/>
          <a:ext cx="4007869" cy="4007869"/>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9150CD-9559-4713-B7F5-F15A8A505894}">
      <dsp:nvSpPr>
        <dsp:cNvPr id="0" name=""/>
        <dsp:cNvSpPr/>
      </dsp:nvSpPr>
      <dsp:spPr>
        <a:xfrm>
          <a:off x="1207936" y="182336"/>
          <a:ext cx="4007869" cy="4007869"/>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07689B-AC68-44F9-9A79-13C877327D61}">
      <dsp:nvSpPr>
        <dsp:cNvPr id="0" name=""/>
        <dsp:cNvSpPr/>
      </dsp:nvSpPr>
      <dsp:spPr>
        <a:xfrm>
          <a:off x="1134192" y="55193"/>
          <a:ext cx="4007869" cy="4007869"/>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1AE60A-A47B-49EF-9D4F-E46E2551F709}" type="datetimeFigureOut">
              <a:rPr lang="en-US" smtClean="0"/>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88BFA-A1D0-4827-B78F-6F23DE726FD0}" type="slidenum">
              <a:rPr lang="en-US" smtClean="0"/>
              <a:t>‹#›</a:t>
            </a:fld>
            <a:endParaRPr lang="en-US"/>
          </a:p>
        </p:txBody>
      </p:sp>
    </p:spTree>
    <p:extLst>
      <p:ext uri="{BB962C8B-B14F-4D97-AF65-F5344CB8AC3E}">
        <p14:creationId xmlns:p14="http://schemas.microsoft.com/office/powerpoint/2010/main" val="3904926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AE60A-A47B-49EF-9D4F-E46E2551F709}" type="datetimeFigureOut">
              <a:rPr lang="en-US" smtClean="0"/>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88BFA-A1D0-4827-B78F-6F23DE726FD0}" type="slidenum">
              <a:rPr lang="en-US" smtClean="0"/>
              <a:t>‹#›</a:t>
            </a:fld>
            <a:endParaRPr lang="en-US"/>
          </a:p>
        </p:txBody>
      </p:sp>
    </p:spTree>
    <p:extLst>
      <p:ext uri="{BB962C8B-B14F-4D97-AF65-F5344CB8AC3E}">
        <p14:creationId xmlns:p14="http://schemas.microsoft.com/office/powerpoint/2010/main" val="381008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AE60A-A47B-49EF-9D4F-E46E2551F709}" type="datetimeFigureOut">
              <a:rPr lang="en-US" smtClean="0"/>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88BFA-A1D0-4827-B78F-6F23DE726FD0}" type="slidenum">
              <a:rPr lang="en-US" smtClean="0"/>
              <a:t>‹#›</a:t>
            </a:fld>
            <a:endParaRPr lang="en-US"/>
          </a:p>
        </p:txBody>
      </p:sp>
    </p:spTree>
    <p:extLst>
      <p:ext uri="{BB962C8B-B14F-4D97-AF65-F5344CB8AC3E}">
        <p14:creationId xmlns:p14="http://schemas.microsoft.com/office/powerpoint/2010/main" val="329633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AE60A-A47B-49EF-9D4F-E46E2551F709}" type="datetimeFigureOut">
              <a:rPr lang="en-US" smtClean="0"/>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88BFA-A1D0-4827-B78F-6F23DE726FD0}" type="slidenum">
              <a:rPr lang="en-US" smtClean="0"/>
              <a:t>‹#›</a:t>
            </a:fld>
            <a:endParaRPr lang="en-US"/>
          </a:p>
        </p:txBody>
      </p:sp>
    </p:spTree>
    <p:extLst>
      <p:ext uri="{BB962C8B-B14F-4D97-AF65-F5344CB8AC3E}">
        <p14:creationId xmlns:p14="http://schemas.microsoft.com/office/powerpoint/2010/main" val="3920290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1AE60A-A47B-49EF-9D4F-E46E2551F709}" type="datetimeFigureOut">
              <a:rPr lang="en-US" smtClean="0"/>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88BFA-A1D0-4827-B78F-6F23DE726FD0}" type="slidenum">
              <a:rPr lang="en-US" smtClean="0"/>
              <a:t>‹#›</a:t>
            </a:fld>
            <a:endParaRPr lang="en-US"/>
          </a:p>
        </p:txBody>
      </p:sp>
    </p:spTree>
    <p:extLst>
      <p:ext uri="{BB962C8B-B14F-4D97-AF65-F5344CB8AC3E}">
        <p14:creationId xmlns:p14="http://schemas.microsoft.com/office/powerpoint/2010/main" val="334378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1AE60A-A47B-49EF-9D4F-E46E2551F709}" type="datetimeFigureOut">
              <a:rPr lang="en-US" smtClean="0"/>
              <a:t>11/10/14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88BFA-A1D0-4827-B78F-6F23DE726FD0}" type="slidenum">
              <a:rPr lang="en-US" smtClean="0"/>
              <a:t>‹#›</a:t>
            </a:fld>
            <a:endParaRPr lang="en-US"/>
          </a:p>
        </p:txBody>
      </p:sp>
    </p:spTree>
    <p:extLst>
      <p:ext uri="{BB962C8B-B14F-4D97-AF65-F5344CB8AC3E}">
        <p14:creationId xmlns:p14="http://schemas.microsoft.com/office/powerpoint/2010/main" val="396649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1AE60A-A47B-49EF-9D4F-E46E2551F709}" type="datetimeFigureOut">
              <a:rPr lang="en-US" smtClean="0"/>
              <a:t>11/10/14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88BFA-A1D0-4827-B78F-6F23DE726FD0}" type="slidenum">
              <a:rPr lang="en-US" smtClean="0"/>
              <a:t>‹#›</a:t>
            </a:fld>
            <a:endParaRPr lang="en-US"/>
          </a:p>
        </p:txBody>
      </p:sp>
    </p:spTree>
    <p:extLst>
      <p:ext uri="{BB962C8B-B14F-4D97-AF65-F5344CB8AC3E}">
        <p14:creationId xmlns:p14="http://schemas.microsoft.com/office/powerpoint/2010/main" val="1531484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1AE60A-A47B-49EF-9D4F-E46E2551F709}" type="datetimeFigureOut">
              <a:rPr lang="en-US" smtClean="0"/>
              <a:t>11/10/14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E88BFA-A1D0-4827-B78F-6F23DE726FD0}" type="slidenum">
              <a:rPr lang="en-US" smtClean="0"/>
              <a:t>‹#›</a:t>
            </a:fld>
            <a:endParaRPr lang="en-US"/>
          </a:p>
        </p:txBody>
      </p:sp>
    </p:spTree>
    <p:extLst>
      <p:ext uri="{BB962C8B-B14F-4D97-AF65-F5344CB8AC3E}">
        <p14:creationId xmlns:p14="http://schemas.microsoft.com/office/powerpoint/2010/main" val="208891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AE60A-A47B-49EF-9D4F-E46E2551F709}" type="datetimeFigureOut">
              <a:rPr lang="en-US" smtClean="0"/>
              <a:t>11/10/14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E88BFA-A1D0-4827-B78F-6F23DE726FD0}" type="slidenum">
              <a:rPr lang="en-US" smtClean="0"/>
              <a:t>‹#›</a:t>
            </a:fld>
            <a:endParaRPr lang="en-US"/>
          </a:p>
        </p:txBody>
      </p:sp>
    </p:spTree>
    <p:extLst>
      <p:ext uri="{BB962C8B-B14F-4D97-AF65-F5344CB8AC3E}">
        <p14:creationId xmlns:p14="http://schemas.microsoft.com/office/powerpoint/2010/main" val="3845269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AE60A-A47B-49EF-9D4F-E46E2551F709}" type="datetimeFigureOut">
              <a:rPr lang="en-US" smtClean="0"/>
              <a:t>11/10/14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88BFA-A1D0-4827-B78F-6F23DE726FD0}" type="slidenum">
              <a:rPr lang="en-US" smtClean="0"/>
              <a:t>‹#›</a:t>
            </a:fld>
            <a:endParaRPr lang="en-US"/>
          </a:p>
        </p:txBody>
      </p:sp>
    </p:spTree>
    <p:extLst>
      <p:ext uri="{BB962C8B-B14F-4D97-AF65-F5344CB8AC3E}">
        <p14:creationId xmlns:p14="http://schemas.microsoft.com/office/powerpoint/2010/main" val="1529677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AE60A-A47B-49EF-9D4F-E46E2551F709}" type="datetimeFigureOut">
              <a:rPr lang="en-US" smtClean="0"/>
              <a:t>11/10/14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88BFA-A1D0-4827-B78F-6F23DE726FD0}" type="slidenum">
              <a:rPr lang="en-US" smtClean="0"/>
              <a:t>‹#›</a:t>
            </a:fld>
            <a:endParaRPr lang="en-US"/>
          </a:p>
        </p:txBody>
      </p:sp>
    </p:spTree>
    <p:extLst>
      <p:ext uri="{BB962C8B-B14F-4D97-AF65-F5344CB8AC3E}">
        <p14:creationId xmlns:p14="http://schemas.microsoft.com/office/powerpoint/2010/main" val="2584860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AE60A-A47B-49EF-9D4F-E46E2551F709}" type="datetimeFigureOut">
              <a:rPr lang="en-US" smtClean="0"/>
              <a:t>11/10/14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88BFA-A1D0-4827-B78F-6F23DE726FD0}" type="slidenum">
              <a:rPr lang="en-US" smtClean="0"/>
              <a:t>‹#›</a:t>
            </a:fld>
            <a:endParaRPr lang="en-US"/>
          </a:p>
        </p:txBody>
      </p:sp>
    </p:spTree>
    <p:extLst>
      <p:ext uri="{BB962C8B-B14F-4D97-AF65-F5344CB8AC3E}">
        <p14:creationId xmlns:p14="http://schemas.microsoft.com/office/powerpoint/2010/main" val="1898639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4116" y="644623"/>
            <a:ext cx="4477527" cy="4456206"/>
          </a:xfrm>
          <a:prstGeom prst="rect">
            <a:avLst/>
          </a:prstGeom>
        </p:spPr>
      </p:pic>
      <p:sp>
        <p:nvSpPr>
          <p:cNvPr id="2" name="TextBox 1"/>
          <p:cNvSpPr txBox="1"/>
          <p:nvPr/>
        </p:nvSpPr>
        <p:spPr>
          <a:xfrm>
            <a:off x="3404116" y="5267915"/>
            <a:ext cx="4520148" cy="1015663"/>
          </a:xfrm>
          <a:prstGeom prst="rect">
            <a:avLst/>
          </a:prstGeom>
          <a:noFill/>
        </p:spPr>
        <p:txBody>
          <a:bodyPr wrap="none" rtlCol="0">
            <a:spAutoFit/>
          </a:bodyPr>
          <a:lstStyle/>
          <a:p>
            <a:r>
              <a:rPr lang="en-US" sz="6000" dirty="0" smtClean="0">
                <a:solidFill>
                  <a:srgbClr val="002060"/>
                </a:solidFill>
              </a:rPr>
              <a:t>www.hcdf.org</a:t>
            </a:r>
            <a:endParaRPr lang="en-US" sz="6000" dirty="0">
              <a:solidFill>
                <a:srgbClr val="002060"/>
              </a:solidFill>
            </a:endParaRPr>
          </a:p>
        </p:txBody>
      </p:sp>
    </p:spTree>
    <p:extLst>
      <p:ext uri="{BB962C8B-B14F-4D97-AF65-F5344CB8AC3E}">
        <p14:creationId xmlns:p14="http://schemas.microsoft.com/office/powerpoint/2010/main" val="1902159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3" name="Rectangle 2"/>
          <p:cNvSpPr/>
          <p:nvPr/>
        </p:nvSpPr>
        <p:spPr>
          <a:xfrm>
            <a:off x="2024534" y="585213"/>
            <a:ext cx="10041665" cy="1417183"/>
          </a:xfrm>
          <a:prstGeom prst="rect">
            <a:avLst/>
          </a:prstGeom>
        </p:spPr>
        <p:txBody>
          <a:bodyPr wrap="square">
            <a:spAutoFit/>
          </a:bodyPr>
          <a:lstStyle/>
          <a:p>
            <a:pPr marL="457200" marR="0">
              <a:lnSpc>
                <a:spcPct val="107000"/>
              </a:lnSpc>
              <a:spcBef>
                <a:spcPts val="0"/>
              </a:spcBef>
              <a:spcAft>
                <a:spcPts val="800"/>
              </a:spcAft>
            </a:pPr>
            <a:r>
              <a:rPr lang="en-US" sz="3200" b="1" i="1" u="sng" dirty="0" smtClean="0">
                <a:effectLst/>
                <a:latin typeface="Calibri" panose="020F0502020204030204" pitchFamily="34" charset="0"/>
                <a:ea typeface="Calibri" panose="020F0502020204030204" pitchFamily="34" charset="0"/>
                <a:cs typeface="Times New Roman" panose="02020603050405020304" pitchFamily="18" charset="0"/>
              </a:rPr>
              <a:t>A Brief Visual History of Community Organizing</a:t>
            </a:r>
          </a:p>
          <a:p>
            <a:pPr marL="742950" marR="0">
              <a:lnSpc>
                <a:spcPct val="107000"/>
              </a:lnSpc>
              <a:spcBef>
                <a:spcPts val="0"/>
              </a:spcBef>
              <a:spcAft>
                <a:spcPts val="800"/>
              </a:spcAft>
            </a:pP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a:lnSpc>
                <a:spcPct val="107000"/>
              </a:lnSpc>
              <a:spcBef>
                <a:spcPts val="0"/>
              </a:spcBef>
              <a:spcAft>
                <a:spcPts val="8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dirty="0" smtClean="0">
                <a:effectLst/>
                <a:latin typeface="Calibri" panose="020F0502020204030204" pitchFamily="34" charset="0"/>
                <a:ea typeface="Calibri" panose="020F0502020204030204" pitchFamily="34" charset="0"/>
                <a:cs typeface="Times New Roman" panose="02020603050405020304" pitchFamily="18" charset="0"/>
              </a:rPr>
              <a:t>1929-1968 [Civil Rights Leader]) </a:t>
            </a:r>
          </a:p>
        </p:txBody>
      </p:sp>
      <p:sp>
        <p:nvSpPr>
          <p:cNvPr id="2" name="Rectangle 1"/>
          <p:cNvSpPr/>
          <p:nvPr/>
        </p:nvSpPr>
        <p:spPr>
          <a:xfrm>
            <a:off x="2741896" y="1080072"/>
            <a:ext cx="3935308"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libri" panose="020F0502020204030204" pitchFamily="34" charset="0"/>
                <a:ea typeface="Calibri" panose="020F0502020204030204" pitchFamily="34" charset="0"/>
                <a:cs typeface="Times New Roman" panose="02020603050405020304" pitchFamily="18" charset="0"/>
              </a:rPr>
              <a:t>Martin Luther King, jr </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0388" y="2122236"/>
            <a:ext cx="5539125" cy="3686036"/>
          </a:xfrm>
          <a:prstGeom prst="rect">
            <a:avLst/>
          </a:prstGeom>
        </p:spPr>
      </p:pic>
    </p:spTree>
    <p:extLst>
      <p:ext uri="{BB962C8B-B14F-4D97-AF65-F5344CB8AC3E}">
        <p14:creationId xmlns:p14="http://schemas.microsoft.com/office/powerpoint/2010/main" val="1175100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2" name="Rectangle 1"/>
          <p:cNvSpPr/>
          <p:nvPr/>
        </p:nvSpPr>
        <p:spPr>
          <a:xfrm>
            <a:off x="2820140" y="869794"/>
            <a:ext cx="8996855" cy="721736"/>
          </a:xfrm>
          <a:prstGeom prst="rect">
            <a:avLst/>
          </a:prstGeom>
        </p:spPr>
        <p:txBody>
          <a:bodyPr wrap="square">
            <a:spAutoFit/>
          </a:bodyPr>
          <a:lstStyle/>
          <a:p>
            <a:pPr marL="457200" marR="0">
              <a:lnSpc>
                <a:spcPct val="107000"/>
              </a:lnSpc>
              <a:spcBef>
                <a:spcPts val="0"/>
              </a:spcBef>
              <a:spcAft>
                <a:spcPts val="800"/>
              </a:spcAft>
            </a:pPr>
            <a:r>
              <a:rPr lang="en-US" sz="4000" b="1" i="1" u="sng" dirty="0" smtClean="0">
                <a:effectLst/>
                <a:latin typeface="Calibri" panose="020F0502020204030204" pitchFamily="34" charset="0"/>
                <a:ea typeface="Calibri" panose="020F0502020204030204" pitchFamily="34" charset="0"/>
                <a:cs typeface="Times New Roman" panose="02020603050405020304" pitchFamily="18" charset="0"/>
              </a:rPr>
              <a:t>Types of Community Organizing</a:t>
            </a:r>
          </a:p>
        </p:txBody>
      </p:sp>
      <p:sp>
        <p:nvSpPr>
          <p:cNvPr id="5" name="Rectangle 4"/>
          <p:cNvSpPr/>
          <p:nvPr/>
        </p:nvSpPr>
        <p:spPr>
          <a:xfrm>
            <a:off x="1986454" y="2027046"/>
            <a:ext cx="7872248" cy="1014445"/>
          </a:xfrm>
          <a:prstGeom prst="rect">
            <a:avLst/>
          </a:prstGeom>
        </p:spPr>
        <p:txBody>
          <a:bodyPr wrap="square">
            <a:spAutoFit/>
          </a:bodyPr>
          <a:lstStyle/>
          <a:p>
            <a:pPr marL="914400" marR="0">
              <a:lnSpc>
                <a:spcPct val="107000"/>
              </a:lnSpc>
              <a:spcBef>
                <a:spcPts val="0"/>
              </a:spcBef>
              <a:spcAft>
                <a:spcPts val="0"/>
              </a:spcAft>
            </a:pPr>
            <a:r>
              <a:rPr lang="en-US" sz="3200" i="1" dirty="0" smtClean="0">
                <a:effectLst/>
                <a:latin typeface="Calibri" panose="020F0502020204030204" pitchFamily="34" charset="0"/>
                <a:ea typeface="Calibri" panose="020F0502020204030204" pitchFamily="34" charset="0"/>
                <a:cs typeface="Times New Roman" panose="02020603050405020304" pitchFamily="18" charset="0"/>
              </a:rPr>
              <a:t>Social Work: </a:t>
            </a:r>
            <a:br>
              <a:rPr lang="en-US" sz="3200" i="1" dirty="0" smtClean="0">
                <a:effectLst/>
                <a:latin typeface="Calibri" panose="020F0502020204030204" pitchFamily="34" charset="0"/>
                <a:ea typeface="Calibri" panose="020F0502020204030204" pitchFamily="34" charset="0"/>
                <a:cs typeface="Times New Roman" panose="02020603050405020304" pitchFamily="18" charset="0"/>
              </a:rPr>
            </a:br>
            <a:r>
              <a:rPr lang="en-US" sz="2400" i="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Delivering social services to the community</a:t>
            </a:r>
          </a:p>
        </p:txBody>
      </p:sp>
      <p:sp>
        <p:nvSpPr>
          <p:cNvPr id="6" name="Rectangle 5"/>
          <p:cNvSpPr/>
          <p:nvPr/>
        </p:nvSpPr>
        <p:spPr>
          <a:xfrm>
            <a:off x="2031862" y="3302970"/>
            <a:ext cx="6096000" cy="1014445"/>
          </a:xfrm>
          <a:prstGeom prst="rect">
            <a:avLst/>
          </a:prstGeom>
        </p:spPr>
        <p:txBody>
          <a:bodyPr>
            <a:spAutoFit/>
          </a:bodyPr>
          <a:lstStyle/>
          <a:p>
            <a:pPr marL="914400" marR="0">
              <a:lnSpc>
                <a:spcPct val="107000"/>
              </a:lnSpc>
              <a:spcBef>
                <a:spcPts val="0"/>
              </a:spcBef>
              <a:spcAft>
                <a:spcPts val="0"/>
              </a:spcAft>
            </a:pPr>
            <a:r>
              <a:rPr lang="en-US" sz="3200" i="1" dirty="0" smtClean="0">
                <a:effectLst/>
                <a:latin typeface="Calibri" panose="020F0502020204030204" pitchFamily="34" charset="0"/>
                <a:ea typeface="Calibri" panose="020F0502020204030204" pitchFamily="34" charset="0"/>
                <a:cs typeface="Times New Roman" panose="02020603050405020304" pitchFamily="18" charset="0"/>
              </a:rPr>
              <a:t>Political Activist: </a:t>
            </a:r>
          </a:p>
          <a:p>
            <a:pPr marL="914400" marR="0">
              <a:lnSpc>
                <a:spcPct val="107000"/>
              </a:lnSpc>
              <a:spcBef>
                <a:spcPts val="0"/>
              </a:spcBef>
              <a:spcAft>
                <a:spcPts val="0"/>
              </a:spcAft>
            </a:pPr>
            <a:r>
              <a:rPr lang="en-US" sz="2400" i="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Empowering the neglected</a:t>
            </a:r>
          </a:p>
        </p:txBody>
      </p:sp>
      <p:sp>
        <p:nvSpPr>
          <p:cNvPr id="7" name="Rectangle 6"/>
          <p:cNvSpPr/>
          <p:nvPr/>
        </p:nvSpPr>
        <p:spPr>
          <a:xfrm>
            <a:off x="2031861" y="4578894"/>
            <a:ext cx="9455945" cy="1643976"/>
          </a:xfrm>
          <a:prstGeom prst="rect">
            <a:avLst/>
          </a:prstGeom>
        </p:spPr>
        <p:txBody>
          <a:bodyPr wrap="square">
            <a:spAutoFit/>
          </a:bodyPr>
          <a:lstStyle/>
          <a:p>
            <a:pPr marL="914400" marR="0">
              <a:lnSpc>
                <a:spcPct val="107000"/>
              </a:lnSpc>
              <a:spcBef>
                <a:spcPts val="0"/>
              </a:spcBef>
              <a:spcAft>
                <a:spcPts val="800"/>
              </a:spcAft>
            </a:pPr>
            <a:r>
              <a:rPr lang="en-US" sz="3200" i="1" dirty="0" smtClean="0">
                <a:effectLst/>
                <a:latin typeface="Calibri" panose="020F0502020204030204" pitchFamily="34" charset="0"/>
                <a:ea typeface="Calibri" panose="020F0502020204030204" pitchFamily="34" charset="0"/>
                <a:cs typeface="Times New Roman" panose="02020603050405020304" pitchFamily="18" charset="0"/>
              </a:rPr>
              <a:t>Neighborhood Maintenance/Community Development: </a:t>
            </a:r>
          </a:p>
          <a:p>
            <a:pPr marL="914400" marR="0">
              <a:lnSpc>
                <a:spcPct val="107000"/>
              </a:lnSpc>
              <a:spcBef>
                <a:spcPts val="0"/>
              </a:spcBef>
              <a:spcAft>
                <a:spcPts val="800"/>
              </a:spcAft>
            </a:pPr>
            <a:r>
              <a:rPr lang="en-US" sz="2400" i="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Improving economic potential</a:t>
            </a:r>
            <a:endParaRPr lang="en-US" sz="2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861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2" name="Rectangle 1"/>
          <p:cNvSpPr/>
          <p:nvPr/>
        </p:nvSpPr>
        <p:spPr>
          <a:xfrm>
            <a:off x="2608854" y="565231"/>
            <a:ext cx="9396333" cy="595932"/>
          </a:xfrm>
          <a:prstGeom prst="rect">
            <a:avLst/>
          </a:prstGeom>
        </p:spPr>
        <p:txBody>
          <a:bodyPr wrap="square">
            <a:spAutoFit/>
          </a:bodyPr>
          <a:lstStyle/>
          <a:p>
            <a:pPr marL="457200" marR="0">
              <a:lnSpc>
                <a:spcPct val="107000"/>
              </a:lnSpc>
              <a:spcBef>
                <a:spcPts val="0"/>
              </a:spcBef>
              <a:spcAft>
                <a:spcPts val="800"/>
              </a:spcAft>
            </a:pPr>
            <a:r>
              <a:rPr lang="en-US" sz="3200" b="1" i="1" u="sng" dirty="0" smtClean="0">
                <a:effectLst/>
                <a:latin typeface="Calibri" panose="020F0502020204030204" pitchFamily="34" charset="0"/>
                <a:ea typeface="Calibri" panose="020F0502020204030204" pitchFamily="34" charset="0"/>
                <a:cs typeface="Times New Roman" panose="02020603050405020304" pitchFamily="18" charset="0"/>
              </a:rPr>
              <a:t>Si Kahn’s Principles of Community </a:t>
            </a:r>
            <a:r>
              <a:rPr lang="en-US" sz="3200" b="1" i="1" u="sng" dirty="0" smtClean="0">
                <a:effectLst/>
                <a:latin typeface="Calibri" panose="020F0502020204030204" pitchFamily="34" charset="0"/>
                <a:ea typeface="Calibri" panose="020F0502020204030204" pitchFamily="34" charset="0"/>
                <a:cs typeface="Times New Roman" panose="02020603050405020304" pitchFamily="18" charset="0"/>
              </a:rPr>
              <a:t>Organizing</a:t>
            </a:r>
            <a:endParaRPr lang="en-US" sz="3200" b="1" i="1" u="sng"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2608853" y="2472613"/>
            <a:ext cx="8938481" cy="1277850"/>
          </a:xfrm>
          <a:prstGeom prst="rect">
            <a:avLst/>
          </a:prstGeom>
        </p:spPr>
        <p:txBody>
          <a:bodyPr wrap="square">
            <a:spAutoFit/>
          </a:bodyPr>
          <a:lstStyle/>
          <a:p>
            <a:pPr marL="342900" marR="0" lvl="0" indent="-342900">
              <a:lnSpc>
                <a:spcPct val="107000"/>
              </a:lnSpc>
              <a:spcBef>
                <a:spcPts val="0"/>
              </a:spcBef>
              <a:spcAft>
                <a:spcPts val="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Resist casting people into stereotypes</a:t>
            </a:r>
          </a:p>
          <a:p>
            <a:pPr marL="342900" marR="0" lvl="0" indent="-342900">
              <a:lnSpc>
                <a:spcPct val="107000"/>
              </a:lnSpc>
              <a:spcBef>
                <a:spcPts val="0"/>
              </a:spcBef>
              <a:spcAft>
                <a:spcPts val="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Demonstrations is the best vehicle</a:t>
            </a:r>
          </a:p>
          <a:p>
            <a:pPr marL="342900" marR="0" lvl="0" indent="-342900">
              <a:lnSpc>
                <a:spcPct val="107000"/>
              </a:lnSpc>
              <a:spcBef>
                <a:spcPts val="0"/>
              </a:spcBef>
              <a:spcAft>
                <a:spcPts val="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Publicize  the cost to all </a:t>
            </a:r>
            <a:r>
              <a:rPr lang="en-US" sz="2400" dirty="0" smtClean="0">
                <a:latin typeface="Calibri" panose="020F0502020204030204" pitchFamily="34" charset="0"/>
                <a:ea typeface="Calibri" panose="020F0502020204030204" pitchFamily="34" charset="0"/>
                <a:cs typeface="Times New Roman" panose="02020603050405020304" pitchFamily="18" charset="0"/>
              </a:rPr>
              <a:t>participants</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2608853" y="3787333"/>
            <a:ext cx="9011310" cy="1277850"/>
          </a:xfrm>
          <a:prstGeom prst="rect">
            <a:avLst/>
          </a:prstGeom>
        </p:spPr>
        <p:txBody>
          <a:bodyPr wrap="square">
            <a:spAutoFit/>
          </a:bodyPr>
          <a:lstStyle/>
          <a:p>
            <a:pPr marL="342900" marR="0" lvl="0" indent="-342900">
              <a:lnSpc>
                <a:spcPct val="107000"/>
              </a:lnSpc>
              <a:spcBef>
                <a:spcPts val="0"/>
              </a:spcBef>
              <a:spcAft>
                <a:spcPts val="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‘Laughter is therapeutic’</a:t>
            </a:r>
          </a:p>
          <a:p>
            <a:pPr marL="342900" marR="0" lvl="0" indent="-342900">
              <a:lnSpc>
                <a:spcPct val="107000"/>
              </a:lnSpc>
              <a:spcBef>
                <a:spcPts val="0"/>
              </a:spcBef>
              <a:spcAft>
                <a:spcPts val="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Don’t be a know it all</a:t>
            </a:r>
          </a:p>
          <a:p>
            <a:pPr marL="342900" marR="0" lvl="0" indent="-342900">
              <a:lnSpc>
                <a:spcPct val="107000"/>
              </a:lnSpc>
              <a:spcBef>
                <a:spcPts val="0"/>
              </a:spcBef>
              <a:spcAft>
                <a:spcPts val="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Power corrupts even if you were a victim before assuming power </a:t>
            </a:r>
          </a:p>
        </p:txBody>
      </p:sp>
      <p:sp>
        <p:nvSpPr>
          <p:cNvPr id="6" name="Rectangle 5"/>
          <p:cNvSpPr/>
          <p:nvPr/>
        </p:nvSpPr>
        <p:spPr>
          <a:xfrm>
            <a:off x="2608853" y="5102053"/>
            <a:ext cx="9011310" cy="1277850"/>
          </a:xfrm>
          <a:prstGeom prst="rect">
            <a:avLst/>
          </a:prstGeom>
        </p:spPr>
        <p:txBody>
          <a:bodyPr wrap="square">
            <a:spAutoFit/>
          </a:bodyPr>
          <a:lstStyle/>
          <a:p>
            <a:pPr marL="342900" marR="0" lvl="0" indent="-342900">
              <a:lnSpc>
                <a:spcPct val="107000"/>
              </a:lnSpc>
              <a:spcBef>
                <a:spcPts val="0"/>
              </a:spcBef>
              <a:spcAft>
                <a:spcPts val="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Whom you know counts</a:t>
            </a:r>
          </a:p>
          <a:p>
            <a:pPr marL="342900" marR="0" lvl="0" indent="-342900">
              <a:lnSpc>
                <a:spcPct val="107000"/>
              </a:lnSpc>
              <a:spcBef>
                <a:spcPts val="0"/>
              </a:spcBef>
              <a:spcAft>
                <a:spcPts val="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A community leader and a community organizer is not the same</a:t>
            </a:r>
          </a:p>
          <a:p>
            <a:pPr marL="342900" marR="0" lvl="0" indent="-342900">
              <a:lnSpc>
                <a:spcPct val="107000"/>
              </a:lnSpc>
              <a:spcBef>
                <a:spcPts val="0"/>
              </a:spcBef>
              <a:spcAft>
                <a:spcPts val="80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Never compromise with injustice</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2608853" y="1230662"/>
            <a:ext cx="9396334" cy="1277850"/>
          </a:xfrm>
          <a:prstGeom prst="rect">
            <a:avLst/>
          </a:prstGeom>
        </p:spPr>
        <p:txBody>
          <a:bodyPr wrap="square">
            <a:spAutoFit/>
          </a:bodyPr>
          <a:lstStyle/>
          <a:p>
            <a:pPr marL="342900" marR="0" lvl="0" indent="-342900">
              <a:lnSpc>
                <a:spcPct val="107000"/>
              </a:lnSpc>
              <a:spcBef>
                <a:spcPts val="0"/>
              </a:spcBef>
              <a:spcAft>
                <a:spcPts val="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Common Self-Interest (as participant or inactive opponent)</a:t>
            </a:r>
          </a:p>
          <a:p>
            <a:pPr marL="342900" marR="0" lvl="0" indent="-342900">
              <a:lnSpc>
                <a:spcPct val="107000"/>
              </a:lnSpc>
              <a:spcBef>
                <a:spcPts val="0"/>
              </a:spcBef>
              <a:spcAft>
                <a:spcPts val="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Advocate a positive and oppose a negative</a:t>
            </a:r>
          </a:p>
          <a:p>
            <a:pPr marL="342900" marR="0" lvl="0" indent="-342900">
              <a:lnSpc>
                <a:spcPct val="107000"/>
              </a:lnSpc>
              <a:spcBef>
                <a:spcPts val="0"/>
              </a:spcBef>
              <a:spcAft>
                <a:spcPts val="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Aim for simplicity</a:t>
            </a:r>
          </a:p>
        </p:txBody>
      </p:sp>
    </p:spTree>
    <p:extLst>
      <p:ext uri="{BB962C8B-B14F-4D97-AF65-F5344CB8AC3E}">
        <p14:creationId xmlns:p14="http://schemas.microsoft.com/office/powerpoint/2010/main" val="333960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5" name="Rectangle 4"/>
          <p:cNvSpPr/>
          <p:nvPr/>
        </p:nvSpPr>
        <p:spPr>
          <a:xfrm>
            <a:off x="1314701" y="2228526"/>
            <a:ext cx="9669983" cy="2726900"/>
          </a:xfrm>
          <a:prstGeom prst="rect">
            <a:avLst/>
          </a:prstGeom>
        </p:spPr>
        <p:txBody>
          <a:bodyPr wrap="square">
            <a:spAutoFit/>
          </a:bodyPr>
          <a:lstStyle/>
          <a:p>
            <a:pPr marL="971550" marR="0">
              <a:lnSpc>
                <a:spcPct val="107000"/>
              </a:lnSpc>
              <a:spcBef>
                <a:spcPts val="0"/>
              </a:spcBef>
              <a:spcAft>
                <a:spcPts val="800"/>
              </a:spcAft>
            </a:pPr>
            <a:r>
              <a:rPr lang="en-US" sz="4000" dirty="0" smtClean="0">
                <a:effectLst/>
                <a:latin typeface="Calibri" panose="020F0502020204030204" pitchFamily="34" charset="0"/>
                <a:ea typeface="Calibri" panose="020F0502020204030204" pitchFamily="34" charset="0"/>
                <a:cs typeface="Times New Roman" panose="02020603050405020304" pitchFamily="18" charset="0"/>
              </a:rPr>
              <a:t>“I can bring this country together. I have a track record, starting from the days I moved to Chicago as a community organizer.” Barack Obama</a:t>
            </a:r>
          </a:p>
        </p:txBody>
      </p:sp>
      <p:sp>
        <p:nvSpPr>
          <p:cNvPr id="6" name="Rectangle 5"/>
          <p:cNvSpPr/>
          <p:nvPr/>
        </p:nvSpPr>
        <p:spPr>
          <a:xfrm>
            <a:off x="2949678" y="1122446"/>
            <a:ext cx="8466966" cy="595932"/>
          </a:xfrm>
          <a:prstGeom prst="rect">
            <a:avLst/>
          </a:prstGeom>
        </p:spPr>
        <p:txBody>
          <a:bodyPr wrap="square">
            <a:spAutoFit/>
          </a:bodyPr>
          <a:lstStyle/>
          <a:p>
            <a:pPr marL="457200" marR="0">
              <a:lnSpc>
                <a:spcPct val="107000"/>
              </a:lnSpc>
              <a:spcBef>
                <a:spcPts val="0"/>
              </a:spcBef>
              <a:spcAft>
                <a:spcPts val="800"/>
              </a:spcAft>
            </a:pPr>
            <a:r>
              <a:rPr lang="en-US" sz="3200" b="1" i="1" u="sng" dirty="0" smtClean="0">
                <a:effectLst/>
                <a:latin typeface="Calibri" panose="020F0502020204030204" pitchFamily="34" charset="0"/>
                <a:ea typeface="Calibri" panose="020F0502020204030204" pitchFamily="34" charset="0"/>
                <a:cs typeface="Times New Roman" panose="02020603050405020304" pitchFamily="18" charset="0"/>
              </a:rPr>
              <a:t>Obama as Community Organizer in Chief</a:t>
            </a:r>
          </a:p>
        </p:txBody>
      </p:sp>
    </p:spTree>
    <p:extLst>
      <p:ext uri="{BB962C8B-B14F-4D97-AF65-F5344CB8AC3E}">
        <p14:creationId xmlns:p14="http://schemas.microsoft.com/office/powerpoint/2010/main" val="348844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2" name="Rectangle 1"/>
          <p:cNvSpPr/>
          <p:nvPr/>
        </p:nvSpPr>
        <p:spPr>
          <a:xfrm>
            <a:off x="3047999" y="932696"/>
            <a:ext cx="8466966" cy="595932"/>
          </a:xfrm>
          <a:prstGeom prst="rect">
            <a:avLst/>
          </a:prstGeom>
        </p:spPr>
        <p:txBody>
          <a:bodyPr wrap="square">
            <a:spAutoFit/>
          </a:bodyPr>
          <a:lstStyle/>
          <a:p>
            <a:pPr marL="457200" marR="0">
              <a:lnSpc>
                <a:spcPct val="107000"/>
              </a:lnSpc>
              <a:spcBef>
                <a:spcPts val="0"/>
              </a:spcBef>
              <a:spcAft>
                <a:spcPts val="800"/>
              </a:spcAft>
            </a:pPr>
            <a:r>
              <a:rPr lang="en-US" sz="3200" b="1" i="1" u="sng" dirty="0" smtClean="0">
                <a:effectLst/>
                <a:latin typeface="Calibri" panose="020F0502020204030204" pitchFamily="34" charset="0"/>
                <a:ea typeface="Calibri" panose="020F0502020204030204" pitchFamily="34" charset="0"/>
                <a:cs typeface="Times New Roman" panose="02020603050405020304" pitchFamily="18" charset="0"/>
              </a:rPr>
              <a:t>Obama as Community Organizer in Chief</a:t>
            </a:r>
          </a:p>
        </p:txBody>
      </p:sp>
      <p:sp>
        <p:nvSpPr>
          <p:cNvPr id="3" name="Rectangle 2"/>
          <p:cNvSpPr/>
          <p:nvPr/>
        </p:nvSpPr>
        <p:spPr>
          <a:xfrm>
            <a:off x="1199535" y="2290143"/>
            <a:ext cx="10492411" cy="2068259"/>
          </a:xfrm>
          <a:prstGeom prst="rect">
            <a:avLst/>
          </a:prstGeom>
        </p:spPr>
        <p:txBody>
          <a:bodyPr wrap="square">
            <a:spAutoFit/>
          </a:bodyPr>
          <a:lstStyle/>
          <a:p>
            <a:pPr marL="971550" marR="0">
              <a:lnSpc>
                <a:spcPct val="107000"/>
              </a:lnSpc>
              <a:spcBef>
                <a:spcPts val="0"/>
              </a:spcBef>
              <a:spcAft>
                <a:spcPts val="800"/>
              </a:spcAft>
            </a:pPr>
            <a:r>
              <a:rPr lang="en-US" sz="4000" dirty="0" smtClean="0">
                <a:effectLst/>
                <a:latin typeface="Calibri" panose="020F0502020204030204" pitchFamily="34" charset="0"/>
                <a:ea typeface="Calibri" panose="020F0502020204030204" pitchFamily="34" charset="0"/>
                <a:cs typeface="Times New Roman" panose="02020603050405020304" pitchFamily="18" charset="0"/>
              </a:rPr>
              <a:t>“I guess a small-town mayor is sort of like a community organizer except that you have actual responsibilities.” Sarah Palin</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3730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3" name="Rectangle 2"/>
          <p:cNvSpPr/>
          <p:nvPr/>
        </p:nvSpPr>
        <p:spPr>
          <a:xfrm>
            <a:off x="2837131" y="634730"/>
            <a:ext cx="8655727" cy="595932"/>
          </a:xfrm>
          <a:prstGeom prst="rect">
            <a:avLst/>
          </a:prstGeom>
        </p:spPr>
        <p:txBody>
          <a:bodyPr wrap="square">
            <a:spAutoFit/>
          </a:bodyPr>
          <a:lstStyle/>
          <a:p>
            <a:pPr algn="r">
              <a:lnSpc>
                <a:spcPct val="107000"/>
              </a:lnSpc>
              <a:spcAft>
                <a:spcPts val="800"/>
              </a:spcAft>
            </a:pPr>
            <a:r>
              <a:rPr lang="en-US" sz="3200" b="1" i="1" dirty="0" smtClean="0">
                <a:effectLst/>
                <a:latin typeface="Calibri" panose="020F0502020204030204" pitchFamily="34" charset="0"/>
                <a:ea typeface="Calibri" panose="020F0502020204030204" pitchFamily="34" charset="0"/>
                <a:cs typeface="Times New Roman" panose="02020603050405020304" pitchFamily="18" charset="0"/>
              </a:rPr>
              <a:t>Classical Community Organizing</a:t>
            </a:r>
          </a:p>
        </p:txBody>
      </p:sp>
      <p:sp>
        <p:nvSpPr>
          <p:cNvPr id="2" name="Rectangle 1"/>
          <p:cNvSpPr/>
          <p:nvPr/>
        </p:nvSpPr>
        <p:spPr>
          <a:xfrm>
            <a:off x="2196484" y="1501537"/>
            <a:ext cx="9937020" cy="784702"/>
          </a:xfrm>
          <a:prstGeom prst="rect">
            <a:avLst/>
          </a:prstGeom>
        </p:spPr>
        <p:txBody>
          <a:bodyPr wrap="square">
            <a:spAutoFit/>
          </a:bodyPr>
          <a:lstStyle/>
          <a:p>
            <a:pPr>
              <a:lnSpc>
                <a:spcPct val="107000"/>
              </a:lnSpc>
              <a:spcAft>
                <a:spcPts val="800"/>
              </a:spcAft>
            </a:pPr>
            <a:r>
              <a:rPr lang="en-US" sz="4400" b="1" i="1" dirty="0" smtClean="0">
                <a:effectLst/>
                <a:latin typeface="Calibri" panose="020F0502020204030204" pitchFamily="34" charset="0"/>
                <a:ea typeface="Calibri" panose="020F0502020204030204" pitchFamily="34" charset="0"/>
                <a:cs typeface="Times New Roman" panose="02020603050405020304" pitchFamily="18" charset="0"/>
              </a:rPr>
              <a:t>Holistic Christian Community Organizing</a:t>
            </a:r>
          </a:p>
        </p:txBody>
      </p:sp>
      <p:sp>
        <p:nvSpPr>
          <p:cNvPr id="6" name="Rectangle 5"/>
          <p:cNvSpPr/>
          <p:nvPr/>
        </p:nvSpPr>
        <p:spPr>
          <a:xfrm>
            <a:off x="875071" y="2557114"/>
            <a:ext cx="10992464" cy="3883499"/>
          </a:xfrm>
          <a:prstGeom prst="rect">
            <a:avLst/>
          </a:prstGeom>
        </p:spPr>
        <p:txBody>
          <a:bodyPr wrap="square">
            <a:spAutoFit/>
          </a:bodyPr>
          <a:lstStyle/>
          <a:p>
            <a:pPr marL="457200" marR="0">
              <a:lnSpc>
                <a:spcPct val="107000"/>
              </a:lnSpc>
              <a:spcBef>
                <a:spcPts val="0"/>
              </a:spcBef>
              <a:spcAft>
                <a:spcPts val="800"/>
              </a:spcAft>
            </a:pPr>
            <a:r>
              <a:rPr lang="en-US" sz="3200" b="1" i="1" u="sng" dirty="0" smtClean="0">
                <a:effectLst/>
                <a:latin typeface="Calibri" panose="020F0502020204030204" pitchFamily="34" charset="0"/>
                <a:ea typeface="Calibri" panose="020F0502020204030204" pitchFamily="34" charset="0"/>
                <a:cs typeface="Times New Roman" panose="02020603050405020304" pitchFamily="18" charset="0"/>
              </a:rPr>
              <a:t>The Definition of Holistic Christian Community Development</a:t>
            </a:r>
          </a:p>
          <a:p>
            <a:pPr marL="742950" marR="0">
              <a:lnSpc>
                <a:spcPct val="107000"/>
              </a:lnSpc>
              <a:spcBef>
                <a:spcPts val="0"/>
              </a:spcBef>
              <a:spcAft>
                <a:spcPts val="800"/>
              </a:spcAft>
            </a:pP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The dedication of men and women of a local community who are driven with a passion for ‘jubilee’ justice to commit themselves to mobilizing the human resources of that community to improve the lives of the residents of that community spiritually, socially and economically through the Church (JLT).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791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2" name="Rectangle 1"/>
          <p:cNvSpPr/>
          <p:nvPr/>
        </p:nvSpPr>
        <p:spPr>
          <a:xfrm>
            <a:off x="2125767" y="445960"/>
            <a:ext cx="9937020" cy="784702"/>
          </a:xfrm>
          <a:prstGeom prst="rect">
            <a:avLst/>
          </a:prstGeom>
        </p:spPr>
        <p:txBody>
          <a:bodyPr wrap="square">
            <a:spAutoFit/>
          </a:bodyPr>
          <a:lstStyle/>
          <a:p>
            <a:pPr>
              <a:lnSpc>
                <a:spcPct val="107000"/>
              </a:lnSpc>
              <a:spcAft>
                <a:spcPts val="800"/>
              </a:spcAft>
            </a:pPr>
            <a:r>
              <a:rPr lang="en-US" sz="4400" b="1" i="1" dirty="0" smtClean="0">
                <a:effectLst/>
                <a:latin typeface="Calibri" panose="020F0502020204030204" pitchFamily="34" charset="0"/>
                <a:ea typeface="Calibri" panose="020F0502020204030204" pitchFamily="34" charset="0"/>
                <a:cs typeface="Times New Roman" panose="02020603050405020304" pitchFamily="18" charset="0"/>
              </a:rPr>
              <a:t>Holistic Christian Community Organizing</a:t>
            </a:r>
          </a:p>
        </p:txBody>
      </p:sp>
      <p:sp>
        <p:nvSpPr>
          <p:cNvPr id="5" name="Rectangle 4"/>
          <p:cNvSpPr/>
          <p:nvPr/>
        </p:nvSpPr>
        <p:spPr>
          <a:xfrm>
            <a:off x="4562166" y="1941747"/>
            <a:ext cx="6811493" cy="2902846"/>
          </a:xfrm>
          <a:prstGeom prst="rect">
            <a:avLst/>
          </a:prstGeom>
        </p:spPr>
        <p:txBody>
          <a:bodyPr wrap="square">
            <a:spAutoFit/>
          </a:bodyPr>
          <a:lstStyle/>
          <a:p>
            <a:pPr marL="457200" marR="0">
              <a:lnSpc>
                <a:spcPct val="107000"/>
              </a:lnSpc>
              <a:spcBef>
                <a:spcPts val="0"/>
              </a:spcBef>
              <a:spcAft>
                <a:spcPts val="800"/>
              </a:spcAft>
            </a:pPr>
            <a:r>
              <a:rPr lang="en-US" sz="2000" b="1" i="1" u="sng" dirty="0" smtClean="0">
                <a:effectLst/>
                <a:latin typeface="Calibri" panose="020F0502020204030204" pitchFamily="34" charset="0"/>
                <a:ea typeface="Calibri" panose="020F0502020204030204" pitchFamily="34" charset="0"/>
                <a:cs typeface="Times New Roman" panose="02020603050405020304" pitchFamily="18" charset="0"/>
              </a:rPr>
              <a:t>John Perkins Principles of Holistic Christian Community Development</a:t>
            </a:r>
          </a:p>
          <a:p>
            <a:pPr marL="685800" marR="0">
              <a:lnSpc>
                <a:spcPct val="107000"/>
              </a:lnSpc>
              <a:spcBef>
                <a:spcPts val="0"/>
              </a:spcBef>
              <a:spcAft>
                <a:spcPts val="800"/>
              </a:spcAft>
            </a:pPr>
            <a:r>
              <a:rPr lang="en-US" b="1" dirty="0" smtClean="0">
                <a:effectLst/>
                <a:latin typeface="Calibri" panose="020F0502020204030204" pitchFamily="34" charset="0"/>
                <a:ea typeface="Calibri" panose="020F0502020204030204" pitchFamily="34" charset="0"/>
                <a:cs typeface="Times New Roman" panose="02020603050405020304" pitchFamily="18" charset="0"/>
              </a:rPr>
              <a:t>Principles of holistic Christian Community Organizing:</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p>
          <a:p>
            <a:pPr marL="685800" marR="0">
              <a:lnSpc>
                <a:spcPct val="107000"/>
              </a:lnSpc>
              <a:spcBef>
                <a:spcPts val="0"/>
              </a:spcBef>
              <a:spcAft>
                <a:spcPts val="800"/>
              </a:spcAft>
            </a:pPr>
            <a:r>
              <a:rPr lang="en-US" sz="4000" dirty="0" smtClean="0">
                <a:effectLst/>
                <a:latin typeface="Calibri" panose="020F0502020204030204" pitchFamily="34" charset="0"/>
                <a:ea typeface="Calibri" panose="020F0502020204030204" pitchFamily="34" charset="0"/>
                <a:cs typeface="Times New Roman" panose="02020603050405020304" pitchFamily="18" charset="0"/>
              </a:rPr>
              <a:t>The Three R’s</a:t>
            </a:r>
          </a:p>
          <a:p>
            <a:pPr marL="342900" marR="0" lvl="0" indent="-342900">
              <a:lnSpc>
                <a:spcPct val="107000"/>
              </a:lnSpc>
              <a:spcBef>
                <a:spcPts val="0"/>
              </a:spcBef>
              <a:spcAft>
                <a:spcPts val="0"/>
              </a:spcAft>
              <a:buFont typeface="Wingdings" panose="05000000000000000000" pitchFamily="2" charset="2"/>
              <a:buChar char="Ø"/>
            </a:pPr>
            <a:r>
              <a:rPr lang="en-US" dirty="0" smtClean="0">
                <a:effectLst/>
                <a:latin typeface="Calibri" panose="020F0502020204030204" pitchFamily="34" charset="0"/>
                <a:ea typeface="Calibri" panose="020F0502020204030204" pitchFamily="34" charset="0"/>
                <a:cs typeface="Times New Roman" panose="02020603050405020304" pitchFamily="18" charset="0"/>
              </a:rPr>
              <a:t>Reconciliation	--Human dignity</a:t>
            </a:r>
          </a:p>
          <a:p>
            <a:pPr marL="342900" marR="0" lvl="0" indent="-342900">
              <a:lnSpc>
                <a:spcPct val="107000"/>
              </a:lnSpc>
              <a:spcBef>
                <a:spcPts val="0"/>
              </a:spcBef>
              <a:spcAft>
                <a:spcPts val="0"/>
              </a:spcAft>
              <a:buFont typeface="Wingdings" panose="05000000000000000000" pitchFamily="2" charset="2"/>
              <a:buChar char="Ø"/>
            </a:pPr>
            <a:r>
              <a:rPr lang="en-US" dirty="0" smtClean="0">
                <a:effectLst/>
                <a:latin typeface="Calibri" panose="020F0502020204030204" pitchFamily="34" charset="0"/>
                <a:ea typeface="Calibri" panose="020F0502020204030204" pitchFamily="34" charset="0"/>
                <a:cs typeface="Times New Roman" panose="02020603050405020304" pitchFamily="18" charset="0"/>
              </a:rPr>
              <a:t>Relocation	--Felt need (community organizing)</a:t>
            </a:r>
          </a:p>
          <a:p>
            <a:pPr marL="342900" marR="0" lvl="0" indent="-342900">
              <a:lnSpc>
                <a:spcPct val="107000"/>
              </a:lnSpc>
              <a:spcBef>
                <a:spcPts val="0"/>
              </a:spcBef>
              <a:spcAft>
                <a:spcPts val="800"/>
              </a:spcAft>
              <a:buFont typeface="Wingdings" panose="05000000000000000000" pitchFamily="2" charset="2"/>
              <a:buChar char="Ø"/>
            </a:pPr>
            <a:r>
              <a:rPr lang="en-US" dirty="0" smtClean="0">
                <a:effectLst/>
                <a:latin typeface="Calibri" panose="020F0502020204030204" pitchFamily="34" charset="0"/>
                <a:ea typeface="Calibri" panose="020F0502020204030204" pitchFamily="34" charset="0"/>
                <a:cs typeface="Times New Roman" panose="02020603050405020304" pitchFamily="18" charset="0"/>
              </a:rPr>
              <a:t>Redistribution	--Empowering the oppressed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727586" y="2271068"/>
            <a:ext cx="3431367" cy="2573525"/>
          </a:xfrm>
          <a:prstGeom prst="rect">
            <a:avLst/>
          </a:prstGeom>
        </p:spPr>
      </p:pic>
    </p:spTree>
    <p:extLst>
      <p:ext uri="{BB962C8B-B14F-4D97-AF65-F5344CB8AC3E}">
        <p14:creationId xmlns:p14="http://schemas.microsoft.com/office/powerpoint/2010/main" val="1067485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2" name="Rectangle 1"/>
          <p:cNvSpPr/>
          <p:nvPr/>
        </p:nvSpPr>
        <p:spPr>
          <a:xfrm>
            <a:off x="2254980" y="838311"/>
            <a:ext cx="9937020" cy="784702"/>
          </a:xfrm>
          <a:prstGeom prst="rect">
            <a:avLst/>
          </a:prstGeom>
        </p:spPr>
        <p:txBody>
          <a:bodyPr wrap="square">
            <a:spAutoFit/>
          </a:bodyPr>
          <a:lstStyle/>
          <a:p>
            <a:pPr>
              <a:lnSpc>
                <a:spcPct val="107000"/>
              </a:lnSpc>
              <a:spcAft>
                <a:spcPts val="800"/>
              </a:spcAft>
            </a:pPr>
            <a:r>
              <a:rPr lang="en-US" sz="4400" b="1" i="1" dirty="0" smtClean="0">
                <a:effectLst/>
                <a:latin typeface="Calibri" panose="020F0502020204030204" pitchFamily="34" charset="0"/>
                <a:ea typeface="Calibri" panose="020F0502020204030204" pitchFamily="34" charset="0"/>
                <a:cs typeface="Times New Roman" panose="02020603050405020304" pitchFamily="18" charset="0"/>
              </a:rPr>
              <a:t>Holistic Christian Community Organizing</a:t>
            </a:r>
          </a:p>
        </p:txBody>
      </p:sp>
      <p:graphicFrame>
        <p:nvGraphicFramePr>
          <p:cNvPr id="6" name="Diagram 5"/>
          <p:cNvGraphicFramePr/>
          <p:nvPr>
            <p:extLst>
              <p:ext uri="{D42A27DB-BD31-4B8C-83A1-F6EECF244321}">
                <p14:modId xmlns:p14="http://schemas.microsoft.com/office/powerpoint/2010/main" val="1505460530"/>
              </p:ext>
            </p:extLst>
          </p:nvPr>
        </p:nvGraphicFramePr>
        <p:xfrm>
          <a:off x="2907071" y="1929034"/>
          <a:ext cx="6423742" cy="4245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04631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2" name="Rectangle 1"/>
          <p:cNvSpPr/>
          <p:nvPr/>
        </p:nvSpPr>
        <p:spPr>
          <a:xfrm>
            <a:off x="1408013" y="2324249"/>
            <a:ext cx="9937020" cy="784702"/>
          </a:xfrm>
          <a:prstGeom prst="rect">
            <a:avLst/>
          </a:prstGeom>
        </p:spPr>
        <p:txBody>
          <a:bodyPr wrap="square">
            <a:spAutoFit/>
          </a:bodyPr>
          <a:lstStyle/>
          <a:p>
            <a:pPr>
              <a:lnSpc>
                <a:spcPct val="107000"/>
              </a:lnSpc>
              <a:spcAft>
                <a:spcPts val="800"/>
              </a:spcAft>
            </a:pPr>
            <a:r>
              <a:rPr lang="en-US" sz="4400" b="1" i="1" dirty="0" smtClean="0">
                <a:effectLst/>
                <a:latin typeface="Calibri" panose="020F0502020204030204" pitchFamily="34" charset="0"/>
                <a:ea typeface="Calibri" panose="020F0502020204030204" pitchFamily="34" charset="0"/>
                <a:cs typeface="Times New Roman" panose="02020603050405020304" pitchFamily="18" charset="0"/>
              </a:rPr>
              <a:t>Holistic Christian Community Organizing</a:t>
            </a:r>
          </a:p>
        </p:txBody>
      </p:sp>
      <p:sp>
        <p:nvSpPr>
          <p:cNvPr id="3" name="Rectangle 2"/>
          <p:cNvSpPr/>
          <p:nvPr/>
        </p:nvSpPr>
        <p:spPr>
          <a:xfrm>
            <a:off x="2749887" y="3794592"/>
            <a:ext cx="6075574" cy="1200329"/>
          </a:xfrm>
          <a:prstGeom prst="rect">
            <a:avLst/>
          </a:prstGeom>
        </p:spPr>
        <p:txBody>
          <a:bodyPr wrap="none">
            <a:spAutoFit/>
          </a:bodyPr>
          <a:lstStyle/>
          <a:p>
            <a:r>
              <a:rPr lang="en-US" sz="7200"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A call to Service</a:t>
            </a:r>
            <a:endParaRPr lang="en-US" sz="7200" dirty="0"/>
          </a:p>
        </p:txBody>
      </p:sp>
    </p:spTree>
    <p:extLst>
      <p:ext uri="{BB962C8B-B14F-4D97-AF65-F5344CB8AC3E}">
        <p14:creationId xmlns:p14="http://schemas.microsoft.com/office/powerpoint/2010/main" val="2435591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2" name="Rectangle 1"/>
          <p:cNvSpPr/>
          <p:nvPr/>
        </p:nvSpPr>
        <p:spPr>
          <a:xfrm>
            <a:off x="1408013" y="2324249"/>
            <a:ext cx="9937020" cy="784702"/>
          </a:xfrm>
          <a:prstGeom prst="rect">
            <a:avLst/>
          </a:prstGeom>
        </p:spPr>
        <p:txBody>
          <a:bodyPr wrap="square">
            <a:spAutoFit/>
          </a:bodyPr>
          <a:lstStyle/>
          <a:p>
            <a:pPr>
              <a:lnSpc>
                <a:spcPct val="107000"/>
              </a:lnSpc>
              <a:spcAft>
                <a:spcPts val="800"/>
              </a:spcAft>
            </a:pPr>
            <a:r>
              <a:rPr lang="en-US" sz="4400" b="1" i="1" dirty="0" smtClean="0">
                <a:effectLst/>
                <a:latin typeface="Calibri" panose="020F0502020204030204" pitchFamily="34" charset="0"/>
                <a:ea typeface="Calibri" panose="020F0502020204030204" pitchFamily="34" charset="0"/>
                <a:cs typeface="Times New Roman" panose="02020603050405020304" pitchFamily="18" charset="0"/>
              </a:rPr>
              <a:t>Holistic Christian Community Organizing</a:t>
            </a:r>
          </a:p>
        </p:txBody>
      </p:sp>
      <p:sp>
        <p:nvSpPr>
          <p:cNvPr id="3" name="Rectangle 2"/>
          <p:cNvSpPr/>
          <p:nvPr/>
        </p:nvSpPr>
        <p:spPr>
          <a:xfrm>
            <a:off x="1943642" y="3529121"/>
            <a:ext cx="8235460" cy="1569660"/>
          </a:xfrm>
          <a:prstGeom prst="rect">
            <a:avLst/>
          </a:prstGeom>
        </p:spPr>
        <p:txBody>
          <a:bodyPr wrap="none">
            <a:spAutoFit/>
          </a:bodyPr>
          <a:lstStyle/>
          <a:p>
            <a:r>
              <a:rPr lang="en-US" sz="4800"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The Three R’s of Holistic </a:t>
            </a:r>
          </a:p>
          <a:p>
            <a:r>
              <a:rPr lang="en-US" sz="4800"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Christian Community Organizing</a:t>
            </a:r>
            <a:endParaRPr lang="en-US" sz="4800" dirty="0"/>
          </a:p>
        </p:txBody>
      </p:sp>
    </p:spTree>
    <p:extLst>
      <p:ext uri="{BB962C8B-B14F-4D97-AF65-F5344CB8AC3E}">
        <p14:creationId xmlns:p14="http://schemas.microsoft.com/office/powerpoint/2010/main" val="615245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2" name="Rectangle 1"/>
          <p:cNvSpPr/>
          <p:nvPr/>
        </p:nvSpPr>
        <p:spPr>
          <a:xfrm>
            <a:off x="2379216" y="2556770"/>
            <a:ext cx="9321553" cy="1219693"/>
          </a:xfrm>
          <a:prstGeom prst="rect">
            <a:avLst/>
          </a:prstGeom>
        </p:spPr>
        <p:txBody>
          <a:bodyPr wrap="square">
            <a:spAutoFit/>
          </a:bodyPr>
          <a:lstStyle/>
          <a:p>
            <a:r>
              <a:rPr lang="en-US" sz="5400" kern="1400" spc="-50" dirty="0" smtClean="0">
                <a:effectLst/>
                <a:latin typeface="Calibri Light" panose="020F0302020204030204" pitchFamily="34" charset="0"/>
                <a:ea typeface="Times New Roman" panose="02020603050405020304" pitchFamily="18" charset="0"/>
                <a:cs typeface="Times New Roman" panose="02020603050405020304" pitchFamily="18" charset="0"/>
              </a:rPr>
              <a:t>A THEOLOGY OF SERVICE</a:t>
            </a:r>
          </a:p>
          <a:p>
            <a:pPr>
              <a:lnSpc>
                <a:spcPct val="107000"/>
              </a:lnSpc>
              <a:spcAft>
                <a:spcPts val="800"/>
              </a:spcAft>
            </a:pPr>
            <a:r>
              <a:rPr lang="en-US" dirty="0">
                <a:gradFill>
                  <a:gsLst>
                    <a:gs pos="0">
                      <a:srgbClr val="203864"/>
                    </a:gs>
                    <a:gs pos="50000">
                      <a:srgbClr val="4472C4"/>
                    </a:gs>
                    <a:gs pos="100000">
                      <a:srgbClr val="8FAADC"/>
                    </a:gs>
                  </a:gsLst>
                  <a:lin ang="5400000" scaled="0"/>
                </a:gradFill>
                <a:effectLst>
                  <a:reflection blurRad="6350" stA="53000" endA="300" endPos="35500" dir="5400000" sy="-90000" algn="bl"/>
                </a:effectLst>
                <a:latin typeface="Calibri" panose="020F0502020204030204" pitchFamily="34" charset="0"/>
                <a:ea typeface="Calibri" panose="020F0502020204030204" pitchFamily="34" charset="0"/>
                <a:cs typeface="Times New Roman" panose="02020603050405020304" pitchFamily="18" charset="0"/>
              </a:rPr>
              <a:t>How to best serve God, His Kingdom and our communities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3929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5" name="Rectangle 4"/>
          <p:cNvSpPr/>
          <p:nvPr/>
        </p:nvSpPr>
        <p:spPr>
          <a:xfrm>
            <a:off x="1464657" y="3310964"/>
            <a:ext cx="9281565" cy="2763642"/>
          </a:xfrm>
          <a:prstGeom prst="rect">
            <a:avLst/>
          </a:prstGeom>
        </p:spPr>
        <p:txBody>
          <a:bodyPr wrap="square">
            <a:spAutoFit/>
          </a:bodyPr>
          <a:lstStyle/>
          <a:p>
            <a:pPr>
              <a:lnSpc>
                <a:spcPct val="107000"/>
              </a:lnSpc>
              <a:spcAft>
                <a:spcPts val="800"/>
              </a:spcAft>
            </a:pPr>
            <a:r>
              <a:rPr lang="en-US" sz="4800" b="1" i="1" u="sng"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Reconciliation ... </a:t>
            </a:r>
            <a:r>
              <a:rPr lang="en-US" sz="3600" b="1" i="1" dirty="0" smtClean="0">
                <a:effectLst/>
                <a:latin typeface="Calibri" panose="020F0502020204030204" pitchFamily="34" charset="0"/>
                <a:ea typeface="Calibri" panose="020F0502020204030204" pitchFamily="34" charset="0"/>
                <a:cs typeface="Times New Roman" panose="02020603050405020304" pitchFamily="18" charset="0"/>
              </a:rPr>
              <a:t>the indispensable message for an authentic Christian ministry </a:t>
            </a:r>
          </a:p>
          <a:p>
            <a:pPr indent="457200">
              <a:lnSpc>
                <a:spcPct val="107000"/>
              </a:lnSpc>
              <a:spcAft>
                <a:spcPts val="800"/>
              </a:spcAft>
            </a:pPr>
            <a:r>
              <a:rPr lang="en-US" sz="3600" b="1" i="1"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A servant has no personal ideology of his own. He is the ambassador of his Master.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2592571" y="1230662"/>
            <a:ext cx="8235460" cy="1569660"/>
          </a:xfrm>
          <a:prstGeom prst="rect">
            <a:avLst/>
          </a:prstGeom>
        </p:spPr>
        <p:txBody>
          <a:bodyPr wrap="none">
            <a:spAutoFit/>
          </a:bodyPr>
          <a:lstStyle/>
          <a:p>
            <a:r>
              <a:rPr lang="en-US" sz="4800"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The Three R’s of Holistic </a:t>
            </a:r>
          </a:p>
          <a:p>
            <a:r>
              <a:rPr lang="en-US" sz="4800"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Christian Community Organizing</a:t>
            </a:r>
            <a:endParaRPr lang="en-US" sz="4800" dirty="0"/>
          </a:p>
        </p:txBody>
      </p:sp>
      <p:grpSp>
        <p:nvGrpSpPr>
          <p:cNvPr id="7" name="Group 6"/>
          <p:cNvGrpSpPr/>
          <p:nvPr/>
        </p:nvGrpSpPr>
        <p:grpSpPr>
          <a:xfrm>
            <a:off x="8265406" y="141502"/>
            <a:ext cx="3566324" cy="3566324"/>
            <a:chOff x="1502158" y="275965"/>
            <a:chExt cx="3566324" cy="3566324"/>
          </a:xfrm>
        </p:grpSpPr>
        <p:sp>
          <p:nvSpPr>
            <p:cNvPr id="8" name="Pie 7"/>
            <p:cNvSpPr/>
            <p:nvPr/>
          </p:nvSpPr>
          <p:spPr>
            <a:xfrm>
              <a:off x="1502158" y="275965"/>
              <a:ext cx="3566324" cy="3566324"/>
            </a:xfrm>
            <a:prstGeom prst="pie">
              <a:avLst>
                <a:gd name="adj1" fmla="val 16200000"/>
                <a:gd name="adj2" fmla="val 18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Pie 4"/>
            <p:cNvSpPr/>
            <p:nvPr/>
          </p:nvSpPr>
          <p:spPr>
            <a:xfrm>
              <a:off x="3381695" y="1031686"/>
              <a:ext cx="1273687" cy="10614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Reconciliation</a:t>
              </a:r>
              <a:endParaRPr lang="en-US" sz="1600" kern="1200" dirty="0"/>
            </a:p>
          </p:txBody>
        </p:sp>
      </p:grpSp>
    </p:spTree>
    <p:extLst>
      <p:ext uri="{BB962C8B-B14F-4D97-AF65-F5344CB8AC3E}">
        <p14:creationId xmlns:p14="http://schemas.microsoft.com/office/powerpoint/2010/main" val="17233172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3" name="Rectangle 2"/>
          <p:cNvSpPr/>
          <p:nvPr/>
        </p:nvSpPr>
        <p:spPr>
          <a:xfrm>
            <a:off x="1339231" y="3240517"/>
            <a:ext cx="10074583" cy="3356432"/>
          </a:xfrm>
          <a:prstGeom prst="rect">
            <a:avLst/>
          </a:prstGeom>
        </p:spPr>
        <p:txBody>
          <a:bodyPr wrap="square">
            <a:spAutoFit/>
          </a:bodyPr>
          <a:lstStyle/>
          <a:p>
            <a:pPr>
              <a:lnSpc>
                <a:spcPct val="107000"/>
              </a:lnSpc>
              <a:spcAft>
                <a:spcPts val="800"/>
              </a:spcAft>
            </a:pPr>
            <a:r>
              <a:rPr lang="en-US" sz="4800" b="1" i="1" u="sng"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Relocation ... </a:t>
            </a:r>
            <a:r>
              <a:rPr lang="en-US" sz="3600" b="1" i="1" dirty="0" smtClean="0">
                <a:effectLst/>
                <a:latin typeface="Calibri" panose="020F0502020204030204" pitchFamily="34" charset="0"/>
                <a:ea typeface="Calibri" panose="020F0502020204030204" pitchFamily="34" charset="0"/>
                <a:cs typeface="Times New Roman" panose="02020603050405020304" pitchFamily="18" charset="0"/>
              </a:rPr>
              <a:t>the best method to achieve an authentic Christian ministry </a:t>
            </a:r>
          </a:p>
          <a:p>
            <a:pPr marL="685800" marR="0">
              <a:lnSpc>
                <a:spcPct val="107000"/>
              </a:lnSpc>
              <a:spcBef>
                <a:spcPts val="0"/>
              </a:spcBef>
              <a:spcAft>
                <a:spcPts val="800"/>
              </a:spcAft>
            </a:pPr>
            <a:r>
              <a:rPr lang="en-US" sz="3600" b="1" i="1"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A servant has no country of his own (earthly citizenship). He goes wherever his Master sends him.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2592571" y="1230662"/>
            <a:ext cx="8235460" cy="1569660"/>
          </a:xfrm>
          <a:prstGeom prst="rect">
            <a:avLst/>
          </a:prstGeom>
        </p:spPr>
        <p:txBody>
          <a:bodyPr wrap="none">
            <a:spAutoFit/>
          </a:bodyPr>
          <a:lstStyle/>
          <a:p>
            <a:r>
              <a:rPr lang="en-US" sz="4800"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The Three R’s of Holistic </a:t>
            </a:r>
          </a:p>
          <a:p>
            <a:r>
              <a:rPr lang="en-US" sz="4800"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Christian Community Organizing</a:t>
            </a:r>
            <a:endParaRPr lang="en-US" sz="4800" dirty="0"/>
          </a:p>
        </p:txBody>
      </p:sp>
      <p:grpSp>
        <p:nvGrpSpPr>
          <p:cNvPr id="5" name="Group 4"/>
          <p:cNvGrpSpPr/>
          <p:nvPr/>
        </p:nvGrpSpPr>
        <p:grpSpPr>
          <a:xfrm>
            <a:off x="8471883" y="-1550832"/>
            <a:ext cx="3566324" cy="3566324"/>
            <a:chOff x="1428708" y="403334"/>
            <a:chExt cx="3566324" cy="3566324"/>
          </a:xfrm>
        </p:grpSpPr>
        <p:sp>
          <p:nvSpPr>
            <p:cNvPr id="7" name="Pie 6"/>
            <p:cNvSpPr/>
            <p:nvPr/>
          </p:nvSpPr>
          <p:spPr>
            <a:xfrm>
              <a:off x="1428708" y="403334"/>
              <a:ext cx="3566324" cy="3566324"/>
            </a:xfrm>
            <a:prstGeom prst="pie">
              <a:avLst>
                <a:gd name="adj1" fmla="val 1800000"/>
                <a:gd name="adj2" fmla="val 90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Pie 4"/>
            <p:cNvSpPr/>
            <p:nvPr/>
          </p:nvSpPr>
          <p:spPr>
            <a:xfrm>
              <a:off x="2277833" y="2717199"/>
              <a:ext cx="1910530" cy="9340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Relocation</a:t>
              </a:r>
              <a:endParaRPr lang="en-US" sz="1600" kern="1200" dirty="0"/>
            </a:p>
          </p:txBody>
        </p:sp>
      </p:grpSp>
    </p:spTree>
    <p:extLst>
      <p:ext uri="{BB962C8B-B14F-4D97-AF65-F5344CB8AC3E}">
        <p14:creationId xmlns:p14="http://schemas.microsoft.com/office/powerpoint/2010/main" val="5993642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5" name="Rectangle 4"/>
          <p:cNvSpPr/>
          <p:nvPr/>
        </p:nvSpPr>
        <p:spPr>
          <a:xfrm>
            <a:off x="1408012" y="3548015"/>
            <a:ext cx="10503463" cy="2542747"/>
          </a:xfrm>
          <a:prstGeom prst="rect">
            <a:avLst/>
          </a:prstGeom>
        </p:spPr>
        <p:txBody>
          <a:bodyPr wrap="square">
            <a:spAutoFit/>
          </a:bodyPr>
          <a:lstStyle/>
          <a:p>
            <a:pPr>
              <a:lnSpc>
                <a:spcPct val="107000"/>
              </a:lnSpc>
              <a:spcAft>
                <a:spcPts val="800"/>
              </a:spcAft>
            </a:pPr>
            <a:r>
              <a:rPr lang="en-US" sz="4800" b="1" i="1" u="sng"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Redistribution ...</a:t>
            </a:r>
            <a:r>
              <a:rPr lang="en-US" b="1"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3200" b="1" i="1" dirty="0" smtClean="0">
                <a:effectLst/>
                <a:latin typeface="Calibri" panose="020F0502020204030204" pitchFamily="34" charset="0"/>
                <a:ea typeface="Calibri" panose="020F0502020204030204" pitchFamily="34" charset="0"/>
                <a:cs typeface="Times New Roman" panose="02020603050405020304" pitchFamily="18" charset="0"/>
              </a:rPr>
              <a:t>The tangible demonstration of an authentic Christian ministry </a:t>
            </a:r>
          </a:p>
          <a:p>
            <a:pPr marL="457200" marR="0">
              <a:lnSpc>
                <a:spcPct val="107000"/>
              </a:lnSpc>
              <a:spcBef>
                <a:spcPts val="0"/>
              </a:spcBef>
              <a:spcAft>
                <a:spcPts val="800"/>
              </a:spcAft>
            </a:pPr>
            <a:r>
              <a:rPr lang="en-US" sz="3200" b="1" i="1"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A servant has no possessions of his own. He is the manager of the property of his Master.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2179184" y="1230662"/>
            <a:ext cx="8235460" cy="1569660"/>
          </a:xfrm>
          <a:prstGeom prst="rect">
            <a:avLst/>
          </a:prstGeom>
        </p:spPr>
        <p:txBody>
          <a:bodyPr wrap="none">
            <a:spAutoFit/>
          </a:bodyPr>
          <a:lstStyle/>
          <a:p>
            <a:r>
              <a:rPr lang="en-US" sz="4800"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The Three R’s of Holistic </a:t>
            </a:r>
          </a:p>
          <a:p>
            <a:r>
              <a:rPr lang="en-US" sz="4800"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Christian Community Organizing</a:t>
            </a:r>
            <a:endParaRPr lang="en-US" sz="4800" dirty="0"/>
          </a:p>
        </p:txBody>
      </p:sp>
      <p:grpSp>
        <p:nvGrpSpPr>
          <p:cNvPr id="7" name="Group 6"/>
          <p:cNvGrpSpPr/>
          <p:nvPr/>
        </p:nvGrpSpPr>
        <p:grpSpPr>
          <a:xfrm>
            <a:off x="9507794" y="0"/>
            <a:ext cx="3779110" cy="3013824"/>
            <a:chOff x="1355259" y="275965"/>
            <a:chExt cx="3566324" cy="3566324"/>
          </a:xfrm>
        </p:grpSpPr>
        <p:sp>
          <p:nvSpPr>
            <p:cNvPr id="8" name="Pie 7"/>
            <p:cNvSpPr/>
            <p:nvPr/>
          </p:nvSpPr>
          <p:spPr>
            <a:xfrm>
              <a:off x="1355259" y="275965"/>
              <a:ext cx="3566324" cy="3566324"/>
            </a:xfrm>
            <a:prstGeom prst="pie">
              <a:avLst>
                <a:gd name="adj1" fmla="val 9000000"/>
                <a:gd name="adj2" fmla="val 162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Pie 4"/>
            <p:cNvSpPr/>
            <p:nvPr/>
          </p:nvSpPr>
          <p:spPr>
            <a:xfrm>
              <a:off x="1768358" y="1031686"/>
              <a:ext cx="1273687" cy="10614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Redistribution</a:t>
              </a:r>
              <a:endParaRPr lang="en-US" sz="1600" kern="1200" dirty="0"/>
            </a:p>
          </p:txBody>
        </p:sp>
      </p:grpSp>
    </p:spTree>
    <p:extLst>
      <p:ext uri="{BB962C8B-B14F-4D97-AF65-F5344CB8AC3E}">
        <p14:creationId xmlns:p14="http://schemas.microsoft.com/office/powerpoint/2010/main" val="25898502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2" name="Rectangle 1"/>
          <p:cNvSpPr/>
          <p:nvPr/>
        </p:nvSpPr>
        <p:spPr>
          <a:xfrm>
            <a:off x="2254980" y="838311"/>
            <a:ext cx="9937020" cy="784702"/>
          </a:xfrm>
          <a:prstGeom prst="rect">
            <a:avLst/>
          </a:prstGeom>
        </p:spPr>
        <p:txBody>
          <a:bodyPr wrap="square">
            <a:spAutoFit/>
          </a:bodyPr>
          <a:lstStyle/>
          <a:p>
            <a:pPr>
              <a:lnSpc>
                <a:spcPct val="107000"/>
              </a:lnSpc>
              <a:spcAft>
                <a:spcPts val="800"/>
              </a:spcAft>
            </a:pPr>
            <a:r>
              <a:rPr lang="en-US" sz="4400" b="1" i="1" dirty="0" smtClean="0">
                <a:effectLst/>
                <a:latin typeface="Calibri" panose="020F0502020204030204" pitchFamily="34" charset="0"/>
                <a:ea typeface="Calibri" panose="020F0502020204030204" pitchFamily="34" charset="0"/>
                <a:cs typeface="Times New Roman" panose="02020603050405020304" pitchFamily="18" charset="0"/>
              </a:rPr>
              <a:t>Holistic Christian Community Organizing</a:t>
            </a:r>
          </a:p>
        </p:txBody>
      </p:sp>
      <p:graphicFrame>
        <p:nvGraphicFramePr>
          <p:cNvPr id="6" name="Diagram 5"/>
          <p:cNvGraphicFramePr/>
          <p:nvPr>
            <p:extLst>
              <p:ext uri="{D42A27DB-BD31-4B8C-83A1-F6EECF244321}">
                <p14:modId xmlns:p14="http://schemas.microsoft.com/office/powerpoint/2010/main" val="2686453569"/>
              </p:ext>
            </p:extLst>
          </p:nvPr>
        </p:nvGraphicFramePr>
        <p:xfrm>
          <a:off x="3585497" y="1899538"/>
          <a:ext cx="6423742" cy="4245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114012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4116" y="644623"/>
            <a:ext cx="4477527" cy="4456206"/>
          </a:xfrm>
          <a:prstGeom prst="rect">
            <a:avLst/>
          </a:prstGeom>
        </p:spPr>
      </p:pic>
      <p:sp>
        <p:nvSpPr>
          <p:cNvPr id="2" name="TextBox 1"/>
          <p:cNvSpPr txBox="1"/>
          <p:nvPr/>
        </p:nvSpPr>
        <p:spPr>
          <a:xfrm>
            <a:off x="3404116" y="5267915"/>
            <a:ext cx="4520148" cy="1015663"/>
          </a:xfrm>
          <a:prstGeom prst="rect">
            <a:avLst/>
          </a:prstGeom>
          <a:noFill/>
        </p:spPr>
        <p:txBody>
          <a:bodyPr wrap="none" rtlCol="0">
            <a:spAutoFit/>
          </a:bodyPr>
          <a:lstStyle/>
          <a:p>
            <a:r>
              <a:rPr lang="en-US" sz="6000" dirty="0" smtClean="0">
                <a:solidFill>
                  <a:srgbClr val="002060"/>
                </a:solidFill>
              </a:rPr>
              <a:t>www.hcdf.org</a:t>
            </a:r>
            <a:endParaRPr lang="en-US" sz="6000" dirty="0">
              <a:solidFill>
                <a:srgbClr val="002060"/>
              </a:solidFill>
            </a:endParaRPr>
          </a:p>
        </p:txBody>
      </p:sp>
    </p:spTree>
    <p:extLst>
      <p:ext uri="{BB962C8B-B14F-4D97-AF65-F5344CB8AC3E}">
        <p14:creationId xmlns:p14="http://schemas.microsoft.com/office/powerpoint/2010/main" val="3317114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3" name="Rectangle 2"/>
          <p:cNvSpPr/>
          <p:nvPr/>
        </p:nvSpPr>
        <p:spPr>
          <a:xfrm>
            <a:off x="2601157" y="1394421"/>
            <a:ext cx="8655727" cy="882678"/>
          </a:xfrm>
          <a:prstGeom prst="rect">
            <a:avLst/>
          </a:prstGeom>
        </p:spPr>
        <p:txBody>
          <a:bodyPr wrap="square">
            <a:spAutoFit/>
          </a:bodyPr>
          <a:lstStyle/>
          <a:p>
            <a:pPr>
              <a:lnSpc>
                <a:spcPct val="107000"/>
              </a:lnSpc>
              <a:spcAft>
                <a:spcPts val="800"/>
              </a:spcAft>
            </a:pPr>
            <a:r>
              <a:rPr lang="en-US" sz="4800" b="1" i="1" dirty="0" smtClean="0">
                <a:effectLst/>
                <a:latin typeface="Calibri" panose="020F0502020204030204" pitchFamily="34" charset="0"/>
                <a:ea typeface="Calibri" panose="020F0502020204030204" pitchFamily="34" charset="0"/>
                <a:cs typeface="Times New Roman" panose="02020603050405020304" pitchFamily="18" charset="0"/>
              </a:rPr>
              <a:t>Classical Community Organizing</a:t>
            </a:r>
          </a:p>
        </p:txBody>
      </p:sp>
      <p:sp>
        <p:nvSpPr>
          <p:cNvPr id="5" name="Rectangle 4"/>
          <p:cNvSpPr/>
          <p:nvPr/>
        </p:nvSpPr>
        <p:spPr>
          <a:xfrm>
            <a:off x="2052680" y="2354518"/>
            <a:ext cx="8265111" cy="2104935"/>
          </a:xfrm>
          <a:prstGeom prst="rect">
            <a:avLst/>
          </a:prstGeom>
        </p:spPr>
        <p:txBody>
          <a:bodyPr wrap="square">
            <a:spAutoFit/>
          </a:bodyPr>
          <a:lstStyle/>
          <a:p>
            <a:pPr marL="457200" marR="0">
              <a:lnSpc>
                <a:spcPct val="107000"/>
              </a:lnSpc>
              <a:spcBef>
                <a:spcPts val="0"/>
              </a:spcBef>
              <a:spcAft>
                <a:spcPts val="800"/>
              </a:spcAft>
            </a:pPr>
            <a:r>
              <a:rPr lang="en-US" sz="3200" b="1" i="1" u="sng" dirty="0" smtClean="0">
                <a:effectLst/>
                <a:latin typeface="Calibri" panose="020F0502020204030204" pitchFamily="34" charset="0"/>
                <a:ea typeface="Calibri" panose="020F0502020204030204" pitchFamily="34" charset="0"/>
                <a:cs typeface="Times New Roman" panose="02020603050405020304" pitchFamily="18" charset="0"/>
              </a:rPr>
              <a:t>The Definition of Community Organizing</a:t>
            </a:r>
          </a:p>
          <a:p>
            <a:pPr marL="742950" marR="0">
              <a:lnSpc>
                <a:spcPct val="107000"/>
              </a:lnSpc>
              <a:spcBef>
                <a:spcPts val="0"/>
              </a:spcBef>
              <a:spcAft>
                <a:spcPts val="800"/>
              </a:spcAft>
            </a:pPr>
            <a:r>
              <a:rPr lang="en-US" sz="2800" i="1"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Classic:</a:t>
            </a: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 The coordination of cooperative efforts and campaigning carried out by local residents to promote the </a:t>
            </a:r>
            <a:r>
              <a:rPr lang="en-US" sz="28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interests </a:t>
            </a: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of their community.</a:t>
            </a:r>
          </a:p>
        </p:txBody>
      </p:sp>
      <p:sp>
        <p:nvSpPr>
          <p:cNvPr id="6" name="Rectangle 5"/>
          <p:cNvSpPr/>
          <p:nvPr/>
        </p:nvSpPr>
        <p:spPr>
          <a:xfrm>
            <a:off x="2052680" y="4691735"/>
            <a:ext cx="8143285" cy="1936428"/>
          </a:xfrm>
          <a:prstGeom prst="rect">
            <a:avLst/>
          </a:prstGeom>
        </p:spPr>
        <p:txBody>
          <a:bodyPr wrap="square">
            <a:spAutoFit/>
          </a:bodyPr>
          <a:lstStyle/>
          <a:p>
            <a:pPr marL="742950" marR="0">
              <a:lnSpc>
                <a:spcPct val="107000"/>
              </a:lnSpc>
              <a:spcBef>
                <a:spcPts val="0"/>
              </a:spcBef>
              <a:spcAft>
                <a:spcPts val="800"/>
              </a:spcAft>
            </a:pPr>
            <a:r>
              <a:rPr lang="en-US" sz="2800" i="1"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Wikipedia: </a:t>
            </a: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Community organizing is a process where people who live in proximity to each other come together into an organization that acts in their shared </a:t>
            </a:r>
            <a:r>
              <a:rPr lang="en-US" sz="28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self-interest</a:t>
            </a: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1026186" y="2294837"/>
            <a:ext cx="11165814" cy="1446550"/>
          </a:xfrm>
          <a:prstGeom prst="rect">
            <a:avLst/>
          </a:prstGeom>
          <a:noFill/>
        </p:spPr>
        <p:txBody>
          <a:bodyPr wrap="none" rtlCol="0">
            <a:spAutoFit/>
          </a:bodyPr>
          <a:lstStyle/>
          <a:p>
            <a:pPr algn="ctr"/>
            <a:r>
              <a:rPr lang="en-US" sz="4000" dirty="0" smtClean="0"/>
              <a:t>VS</a:t>
            </a:r>
          </a:p>
          <a:p>
            <a:pPr algn="ctr"/>
            <a:r>
              <a:rPr lang="en-US" sz="4800" b="1" i="1" dirty="0" smtClean="0"/>
              <a:t>Holistic Christian Community Development</a:t>
            </a:r>
            <a:endParaRPr lang="en-US" sz="4800" b="1" i="1" dirty="0"/>
          </a:p>
        </p:txBody>
      </p:sp>
    </p:spTree>
    <p:extLst>
      <p:ext uri="{BB962C8B-B14F-4D97-AF65-F5344CB8AC3E}">
        <p14:creationId xmlns:p14="http://schemas.microsoft.com/office/powerpoint/2010/main" val="4018845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3" name="Rectangle 2"/>
          <p:cNvSpPr/>
          <p:nvPr/>
        </p:nvSpPr>
        <p:spPr>
          <a:xfrm>
            <a:off x="2210540" y="1685061"/>
            <a:ext cx="9081856" cy="1248803"/>
          </a:xfrm>
          <a:prstGeom prst="rect">
            <a:avLst/>
          </a:prstGeom>
        </p:spPr>
        <p:txBody>
          <a:bodyPr wrap="square">
            <a:spAutoFit/>
          </a:bodyPr>
          <a:lstStyle/>
          <a:p>
            <a:pPr marL="457200" marR="0">
              <a:lnSpc>
                <a:spcPct val="107000"/>
              </a:lnSpc>
              <a:spcBef>
                <a:spcPts val="0"/>
              </a:spcBef>
              <a:spcAft>
                <a:spcPts val="800"/>
              </a:spcAft>
            </a:pPr>
            <a:r>
              <a:rPr lang="en-US" sz="3200" b="1" i="1" u="sng" dirty="0" smtClean="0">
                <a:effectLst/>
                <a:latin typeface="Calibri" panose="020F0502020204030204" pitchFamily="34" charset="0"/>
                <a:ea typeface="Calibri" panose="020F0502020204030204" pitchFamily="34" charset="0"/>
                <a:cs typeface="Times New Roman" panose="02020603050405020304" pitchFamily="18" charset="0"/>
              </a:rPr>
              <a:t>A Brief Visual History of Community Organizing</a:t>
            </a:r>
          </a:p>
          <a:p>
            <a:pPr marL="742950" marR="0">
              <a:lnSpc>
                <a:spcPct val="107000"/>
              </a:lnSpc>
              <a:spcBef>
                <a:spcPts val="0"/>
              </a:spcBef>
              <a:spcAft>
                <a:spcPts val="800"/>
              </a:spcAft>
            </a:pP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Lao Tzu (400 BC?)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4988" y="2933864"/>
            <a:ext cx="6549792" cy="3422267"/>
          </a:xfrm>
          <a:prstGeom prst="rect">
            <a:avLst/>
          </a:prstGeom>
        </p:spPr>
      </p:pic>
    </p:spTree>
    <p:extLst>
      <p:ext uri="{BB962C8B-B14F-4D97-AF65-F5344CB8AC3E}">
        <p14:creationId xmlns:p14="http://schemas.microsoft.com/office/powerpoint/2010/main" val="2931380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3" name="Rectangle 2"/>
          <p:cNvSpPr/>
          <p:nvPr/>
        </p:nvSpPr>
        <p:spPr>
          <a:xfrm>
            <a:off x="2210540" y="1685061"/>
            <a:ext cx="9081856" cy="595932"/>
          </a:xfrm>
          <a:prstGeom prst="rect">
            <a:avLst/>
          </a:prstGeom>
        </p:spPr>
        <p:txBody>
          <a:bodyPr wrap="square">
            <a:spAutoFit/>
          </a:bodyPr>
          <a:lstStyle/>
          <a:p>
            <a:pPr marL="457200" marR="0">
              <a:lnSpc>
                <a:spcPct val="107000"/>
              </a:lnSpc>
              <a:spcBef>
                <a:spcPts val="0"/>
              </a:spcBef>
              <a:spcAft>
                <a:spcPts val="800"/>
              </a:spcAft>
            </a:pPr>
            <a:r>
              <a:rPr lang="en-US" sz="3200" b="1" i="1" u="sng" dirty="0" smtClean="0">
                <a:effectLst/>
                <a:latin typeface="Calibri" panose="020F0502020204030204" pitchFamily="34" charset="0"/>
                <a:ea typeface="Calibri" panose="020F0502020204030204" pitchFamily="34" charset="0"/>
                <a:cs typeface="Times New Roman" panose="02020603050405020304" pitchFamily="18" charset="0"/>
              </a:rPr>
              <a:t>A Brief Visual History of Community Organizing</a:t>
            </a:r>
          </a:p>
        </p:txBody>
      </p:sp>
      <p:sp>
        <p:nvSpPr>
          <p:cNvPr id="2" name="Rectangle 1"/>
          <p:cNvSpPr/>
          <p:nvPr/>
        </p:nvSpPr>
        <p:spPr>
          <a:xfrm>
            <a:off x="2960703" y="3050957"/>
            <a:ext cx="7581530" cy="1569660"/>
          </a:xfrm>
          <a:prstGeom prst="rect">
            <a:avLst/>
          </a:prstGeom>
          <a:noFill/>
        </p:spPr>
        <p:txBody>
          <a:bodyPr wrap="square" lIns="91440" tIns="45720" rIns="91440" bIns="45720">
            <a:spAutoFit/>
          </a:bodyPr>
          <a:lstStyle/>
          <a:p>
            <a:pPr algn="ctr"/>
            <a:r>
              <a:rPr lang="en-US" sz="9600" b="1" cap="none" spc="0" dirty="0" smtClean="0">
                <a:ln w="6600">
                  <a:solidFill>
                    <a:schemeClr val="accent2"/>
                  </a:solidFill>
                  <a:prstDash val="solid"/>
                </a:ln>
                <a:solidFill>
                  <a:srgbClr val="FFFFFF"/>
                </a:solidFill>
                <a:effectLst>
                  <a:outerShdw dist="38100" dir="2700000" algn="tl" rotWithShape="0">
                    <a:schemeClr val="accent2"/>
                  </a:outerShdw>
                </a:effectLst>
                <a:latin typeface="Calibri" panose="020F0502020204030204" pitchFamily="34" charset="0"/>
                <a:ea typeface="Calibri" panose="020F0502020204030204" pitchFamily="34" charset="0"/>
                <a:cs typeface="Times New Roman" panose="02020603050405020304" pitchFamily="18" charset="0"/>
              </a:rPr>
              <a:t>Jesus Christ</a:t>
            </a:r>
            <a:endParaRPr lang="en-US" sz="96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349794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3" name="Rectangle 2"/>
          <p:cNvSpPr/>
          <p:nvPr/>
        </p:nvSpPr>
        <p:spPr>
          <a:xfrm>
            <a:off x="2485843" y="721548"/>
            <a:ext cx="9081856" cy="1018227"/>
          </a:xfrm>
          <a:prstGeom prst="rect">
            <a:avLst/>
          </a:prstGeom>
        </p:spPr>
        <p:txBody>
          <a:bodyPr wrap="square">
            <a:spAutoFit/>
          </a:bodyPr>
          <a:lstStyle/>
          <a:p>
            <a:pPr marL="457200" marR="0">
              <a:lnSpc>
                <a:spcPct val="107000"/>
              </a:lnSpc>
              <a:spcBef>
                <a:spcPts val="0"/>
              </a:spcBef>
              <a:spcAft>
                <a:spcPts val="800"/>
              </a:spcAft>
            </a:pPr>
            <a:r>
              <a:rPr lang="en-US" sz="3200" b="1" i="1" u="sng" dirty="0" smtClean="0">
                <a:effectLst/>
                <a:latin typeface="Calibri" panose="020F0502020204030204" pitchFamily="34" charset="0"/>
                <a:ea typeface="Calibri" panose="020F0502020204030204" pitchFamily="34" charset="0"/>
                <a:cs typeface="Times New Roman" panose="02020603050405020304" pitchFamily="18" charset="0"/>
              </a:rPr>
              <a:t>A Brief Visual History of Community Organizing</a:t>
            </a:r>
          </a:p>
          <a:p>
            <a:pPr marL="742950" marR="0">
              <a:lnSpc>
                <a:spcPct val="107000"/>
              </a:lnSpc>
              <a:spcBef>
                <a:spcPts val="0"/>
              </a:spcBef>
              <a:spcAft>
                <a:spcPts val="8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Susan B. Anthony (1820-1906 [Women Suffrage])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0177" y="1739775"/>
            <a:ext cx="3119902" cy="4054290"/>
          </a:xfrm>
          <a:prstGeom prst="rect">
            <a:avLst/>
          </a:prstGeom>
        </p:spPr>
      </p:pic>
    </p:spTree>
    <p:extLst>
      <p:ext uri="{BB962C8B-B14F-4D97-AF65-F5344CB8AC3E}">
        <p14:creationId xmlns:p14="http://schemas.microsoft.com/office/powerpoint/2010/main" val="1436924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3" name="Rectangle 2"/>
          <p:cNvSpPr/>
          <p:nvPr/>
        </p:nvSpPr>
        <p:spPr>
          <a:xfrm>
            <a:off x="2210540" y="721548"/>
            <a:ext cx="9081856" cy="1018227"/>
          </a:xfrm>
          <a:prstGeom prst="rect">
            <a:avLst/>
          </a:prstGeom>
        </p:spPr>
        <p:txBody>
          <a:bodyPr wrap="square">
            <a:spAutoFit/>
          </a:bodyPr>
          <a:lstStyle/>
          <a:p>
            <a:pPr marL="457200" marR="0">
              <a:lnSpc>
                <a:spcPct val="107000"/>
              </a:lnSpc>
              <a:spcBef>
                <a:spcPts val="0"/>
              </a:spcBef>
              <a:spcAft>
                <a:spcPts val="800"/>
              </a:spcAft>
            </a:pPr>
            <a:r>
              <a:rPr lang="en-US" sz="3200" b="1" i="1" u="sng" dirty="0" smtClean="0">
                <a:effectLst/>
                <a:latin typeface="Calibri" panose="020F0502020204030204" pitchFamily="34" charset="0"/>
                <a:ea typeface="Calibri" panose="020F0502020204030204" pitchFamily="34" charset="0"/>
                <a:cs typeface="Times New Roman" panose="02020603050405020304" pitchFamily="18" charset="0"/>
              </a:rPr>
              <a:t>A Brief Visual History of Community Organizing</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a:lnSpc>
                <a:spcPct val="107000"/>
              </a:lnSpc>
              <a:spcBef>
                <a:spcPts val="0"/>
              </a:spcBef>
              <a:spcAft>
                <a:spcPts val="8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Harriett Tubman (1822-1913 [Underground Railroad])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2005" y="1739774"/>
            <a:ext cx="6015014" cy="4731177"/>
          </a:xfrm>
          <a:prstGeom prst="rect">
            <a:avLst/>
          </a:prstGeom>
        </p:spPr>
      </p:pic>
    </p:spTree>
    <p:extLst>
      <p:ext uri="{BB962C8B-B14F-4D97-AF65-F5344CB8AC3E}">
        <p14:creationId xmlns:p14="http://schemas.microsoft.com/office/powerpoint/2010/main" val="1515492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3" name="Rectangle 2"/>
          <p:cNvSpPr/>
          <p:nvPr/>
        </p:nvSpPr>
        <p:spPr>
          <a:xfrm>
            <a:off x="2210540" y="577069"/>
            <a:ext cx="9081856" cy="1545167"/>
          </a:xfrm>
          <a:prstGeom prst="rect">
            <a:avLst/>
          </a:prstGeom>
        </p:spPr>
        <p:txBody>
          <a:bodyPr wrap="square">
            <a:spAutoFit/>
          </a:bodyPr>
          <a:lstStyle/>
          <a:p>
            <a:pPr marL="457200" marR="0">
              <a:lnSpc>
                <a:spcPct val="107000"/>
              </a:lnSpc>
              <a:spcBef>
                <a:spcPts val="0"/>
              </a:spcBef>
              <a:spcAft>
                <a:spcPts val="800"/>
              </a:spcAft>
            </a:pPr>
            <a:r>
              <a:rPr lang="en-US" sz="3200" b="1" i="1" u="sng" dirty="0" smtClean="0">
                <a:effectLst/>
                <a:latin typeface="Calibri" panose="020F0502020204030204" pitchFamily="34" charset="0"/>
                <a:ea typeface="Calibri" panose="020F0502020204030204" pitchFamily="34" charset="0"/>
                <a:cs typeface="Times New Roman" panose="02020603050405020304" pitchFamily="18" charset="0"/>
              </a:rPr>
              <a:t>A Brief Visual History of Community Organizing</a:t>
            </a:r>
          </a:p>
          <a:p>
            <a:pPr marL="742950" marR="0">
              <a:lnSpc>
                <a:spcPct val="107000"/>
              </a:lnSpc>
              <a:spcBef>
                <a:spcPts val="0"/>
              </a:spcBef>
              <a:spcAft>
                <a:spcPts val="800"/>
              </a:spcAft>
            </a:pPr>
            <a:r>
              <a:rPr lang="en-US" sz="32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Mohandas </a:t>
            </a:r>
            <a:r>
              <a:rPr lang="en-US" sz="32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Gandhi </a:t>
            </a:r>
            <a:r>
              <a:rPr lang="en-US" sz="32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r>
            <a:br>
              <a:rPr lang="en-US" sz="32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br>
            <a:r>
              <a:rPr lang="en-US"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dirty="0" smtClean="0">
                <a:effectLst/>
                <a:latin typeface="Calibri" panose="020F0502020204030204" pitchFamily="34" charset="0"/>
                <a:ea typeface="Calibri" panose="020F0502020204030204" pitchFamily="34" charset="0"/>
                <a:cs typeface="Times New Roman" panose="02020603050405020304" pitchFamily="18" charset="0"/>
              </a:rPr>
              <a:t>1869-1948 [Passive Resistance])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2553" y="2360216"/>
            <a:ext cx="6289366" cy="3522045"/>
          </a:xfrm>
          <a:prstGeom prst="rect">
            <a:avLst/>
          </a:prstGeom>
        </p:spPr>
      </p:pic>
    </p:spTree>
    <p:extLst>
      <p:ext uri="{BB962C8B-B14F-4D97-AF65-F5344CB8AC3E}">
        <p14:creationId xmlns:p14="http://schemas.microsoft.com/office/powerpoint/2010/main" val="3079197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62" y="339089"/>
            <a:ext cx="1791678" cy="1783147"/>
          </a:xfrm>
          <a:prstGeom prst="rect">
            <a:avLst/>
          </a:prstGeom>
        </p:spPr>
      </p:pic>
      <p:sp>
        <p:nvSpPr>
          <p:cNvPr id="3" name="Rectangle 2"/>
          <p:cNvSpPr/>
          <p:nvPr/>
        </p:nvSpPr>
        <p:spPr>
          <a:xfrm>
            <a:off x="2210540" y="672339"/>
            <a:ext cx="9081856" cy="1018227"/>
          </a:xfrm>
          <a:prstGeom prst="rect">
            <a:avLst/>
          </a:prstGeom>
        </p:spPr>
        <p:txBody>
          <a:bodyPr wrap="square">
            <a:spAutoFit/>
          </a:bodyPr>
          <a:lstStyle/>
          <a:p>
            <a:pPr marL="457200" marR="0">
              <a:lnSpc>
                <a:spcPct val="107000"/>
              </a:lnSpc>
              <a:spcBef>
                <a:spcPts val="0"/>
              </a:spcBef>
              <a:spcAft>
                <a:spcPts val="800"/>
              </a:spcAft>
            </a:pPr>
            <a:r>
              <a:rPr lang="en-US" sz="3200" b="1" i="1" u="sng" dirty="0" smtClean="0">
                <a:effectLst/>
                <a:latin typeface="Calibri" panose="020F0502020204030204" pitchFamily="34" charset="0"/>
                <a:ea typeface="Calibri" panose="020F0502020204030204" pitchFamily="34" charset="0"/>
                <a:cs typeface="Times New Roman" panose="02020603050405020304" pitchFamily="18" charset="0"/>
              </a:rPr>
              <a:t>A Brief Visual History of Community Organizing</a:t>
            </a:r>
          </a:p>
          <a:p>
            <a:pPr marL="742950" marR="0">
              <a:lnSpc>
                <a:spcPct val="107000"/>
              </a:lnSpc>
              <a:spcBef>
                <a:spcPts val="0"/>
              </a:spcBef>
              <a:spcAft>
                <a:spcPts val="8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Saul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Alinski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(1909-1972 [Father of Modern Community Organizing])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4127" y="1851003"/>
            <a:ext cx="7958337" cy="3410715"/>
          </a:xfrm>
          <a:prstGeom prst="rect">
            <a:avLst/>
          </a:prstGeom>
        </p:spPr>
      </p:pic>
    </p:spTree>
    <p:extLst>
      <p:ext uri="{BB962C8B-B14F-4D97-AF65-F5344CB8AC3E}">
        <p14:creationId xmlns:p14="http://schemas.microsoft.com/office/powerpoint/2010/main" val="1222017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585</Words>
  <Application>Microsoft Office PowerPoint</Application>
  <PresentationFormat>Widescreen</PresentationFormat>
  <Paragraphs>88</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L Thomas</dc:creator>
  <cp:lastModifiedBy>Jean L Thomas</cp:lastModifiedBy>
  <cp:revision>25</cp:revision>
  <dcterms:created xsi:type="dcterms:W3CDTF">2014-11-09T17:55:29Z</dcterms:created>
  <dcterms:modified xsi:type="dcterms:W3CDTF">2014-11-10T11:49:03Z</dcterms:modified>
</cp:coreProperties>
</file>