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0" r:id="rId3"/>
    <p:sldId id="257" r:id="rId4"/>
    <p:sldId id="261" r:id="rId5"/>
    <p:sldId id="266" r:id="rId6"/>
    <p:sldId id="267" r:id="rId7"/>
    <p:sldId id="259" r:id="rId8"/>
    <p:sldId id="262" r:id="rId9"/>
    <p:sldId id="263" r:id="rId10"/>
    <p:sldId id="264" r:id="rId11"/>
    <p:sldId id="258"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0" autoAdjust="0"/>
    <p:restoredTop sz="94660"/>
  </p:normalViewPr>
  <p:slideViewPr>
    <p:cSldViewPr>
      <p:cViewPr varScale="1">
        <p:scale>
          <a:sx n="87" d="100"/>
          <a:sy n="87" d="100"/>
        </p:scale>
        <p:origin x="-142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639D3057-3E20-40C6-AC7F-9F3E7EA3EDA0}" type="datetimeFigureOut">
              <a:rPr lang="en-US" smtClean="0"/>
              <a:t>11/11/2014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389F0145-F834-46B7-A24B-7B5540902FCC}" type="slidenum">
              <a:rPr lang="en-US" smtClean="0"/>
              <a:t>‹#›</a:t>
            </a:fld>
            <a:endParaRPr lang="en-US"/>
          </a:p>
        </p:txBody>
      </p:sp>
    </p:spTree>
    <p:extLst>
      <p:ext uri="{BB962C8B-B14F-4D97-AF65-F5344CB8AC3E}">
        <p14:creationId xmlns:p14="http://schemas.microsoft.com/office/powerpoint/2010/main" val="25379797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194CF9-C317-4316-817D-9A5B54E944EB}" type="datetimeFigureOut">
              <a:rPr lang="en-US" smtClean="0"/>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D0FA5-E47A-4CC3-925D-1A09C634FAD3}" type="slidenum">
              <a:rPr lang="en-US" smtClean="0"/>
              <a:t>‹#›</a:t>
            </a:fld>
            <a:endParaRPr lang="en-US"/>
          </a:p>
        </p:txBody>
      </p:sp>
    </p:spTree>
    <p:extLst>
      <p:ext uri="{BB962C8B-B14F-4D97-AF65-F5344CB8AC3E}">
        <p14:creationId xmlns:p14="http://schemas.microsoft.com/office/powerpoint/2010/main" val="3561005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94CF9-C317-4316-817D-9A5B54E944EB}" type="datetimeFigureOut">
              <a:rPr lang="en-US" smtClean="0"/>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D0FA5-E47A-4CC3-925D-1A09C634FAD3}" type="slidenum">
              <a:rPr lang="en-US" smtClean="0"/>
              <a:t>‹#›</a:t>
            </a:fld>
            <a:endParaRPr lang="en-US"/>
          </a:p>
        </p:txBody>
      </p:sp>
    </p:spTree>
    <p:extLst>
      <p:ext uri="{BB962C8B-B14F-4D97-AF65-F5344CB8AC3E}">
        <p14:creationId xmlns:p14="http://schemas.microsoft.com/office/powerpoint/2010/main" val="259807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94CF9-C317-4316-817D-9A5B54E944EB}" type="datetimeFigureOut">
              <a:rPr lang="en-US" smtClean="0"/>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D0FA5-E47A-4CC3-925D-1A09C634FAD3}" type="slidenum">
              <a:rPr lang="en-US" smtClean="0"/>
              <a:t>‹#›</a:t>
            </a:fld>
            <a:endParaRPr lang="en-US"/>
          </a:p>
        </p:txBody>
      </p:sp>
    </p:spTree>
    <p:extLst>
      <p:ext uri="{BB962C8B-B14F-4D97-AF65-F5344CB8AC3E}">
        <p14:creationId xmlns:p14="http://schemas.microsoft.com/office/powerpoint/2010/main" val="2841841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94CF9-C317-4316-817D-9A5B54E944EB}" type="datetimeFigureOut">
              <a:rPr lang="en-US" smtClean="0"/>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D0FA5-E47A-4CC3-925D-1A09C634FAD3}" type="slidenum">
              <a:rPr lang="en-US" smtClean="0"/>
              <a:t>‹#›</a:t>
            </a:fld>
            <a:endParaRPr lang="en-US"/>
          </a:p>
        </p:txBody>
      </p:sp>
    </p:spTree>
    <p:extLst>
      <p:ext uri="{BB962C8B-B14F-4D97-AF65-F5344CB8AC3E}">
        <p14:creationId xmlns:p14="http://schemas.microsoft.com/office/powerpoint/2010/main" val="198062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194CF9-C317-4316-817D-9A5B54E944EB}" type="datetimeFigureOut">
              <a:rPr lang="en-US" smtClean="0"/>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D0FA5-E47A-4CC3-925D-1A09C634FAD3}" type="slidenum">
              <a:rPr lang="en-US" smtClean="0"/>
              <a:t>‹#›</a:t>
            </a:fld>
            <a:endParaRPr lang="en-US"/>
          </a:p>
        </p:txBody>
      </p:sp>
    </p:spTree>
    <p:extLst>
      <p:ext uri="{BB962C8B-B14F-4D97-AF65-F5344CB8AC3E}">
        <p14:creationId xmlns:p14="http://schemas.microsoft.com/office/powerpoint/2010/main" val="18829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194CF9-C317-4316-817D-9A5B54E944EB}" type="datetimeFigureOut">
              <a:rPr lang="en-US" smtClean="0"/>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D0FA5-E47A-4CC3-925D-1A09C634FAD3}" type="slidenum">
              <a:rPr lang="en-US" smtClean="0"/>
              <a:t>‹#›</a:t>
            </a:fld>
            <a:endParaRPr lang="en-US"/>
          </a:p>
        </p:txBody>
      </p:sp>
    </p:spTree>
    <p:extLst>
      <p:ext uri="{BB962C8B-B14F-4D97-AF65-F5344CB8AC3E}">
        <p14:creationId xmlns:p14="http://schemas.microsoft.com/office/powerpoint/2010/main" val="85981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194CF9-C317-4316-817D-9A5B54E944EB}" type="datetimeFigureOut">
              <a:rPr lang="en-US" smtClean="0"/>
              <a:t>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D0FA5-E47A-4CC3-925D-1A09C634FAD3}" type="slidenum">
              <a:rPr lang="en-US" smtClean="0"/>
              <a:t>‹#›</a:t>
            </a:fld>
            <a:endParaRPr lang="en-US"/>
          </a:p>
        </p:txBody>
      </p:sp>
    </p:spTree>
    <p:extLst>
      <p:ext uri="{BB962C8B-B14F-4D97-AF65-F5344CB8AC3E}">
        <p14:creationId xmlns:p14="http://schemas.microsoft.com/office/powerpoint/2010/main" val="2115951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194CF9-C317-4316-817D-9A5B54E944EB}" type="datetimeFigureOut">
              <a:rPr lang="en-US" smtClean="0"/>
              <a:t>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D0FA5-E47A-4CC3-925D-1A09C634FAD3}" type="slidenum">
              <a:rPr lang="en-US" smtClean="0"/>
              <a:t>‹#›</a:t>
            </a:fld>
            <a:endParaRPr lang="en-US"/>
          </a:p>
        </p:txBody>
      </p:sp>
    </p:spTree>
    <p:extLst>
      <p:ext uri="{BB962C8B-B14F-4D97-AF65-F5344CB8AC3E}">
        <p14:creationId xmlns:p14="http://schemas.microsoft.com/office/powerpoint/2010/main" val="1418377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94CF9-C317-4316-817D-9A5B54E944EB}" type="datetimeFigureOut">
              <a:rPr lang="en-US" smtClean="0"/>
              <a:t>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D0FA5-E47A-4CC3-925D-1A09C634FAD3}" type="slidenum">
              <a:rPr lang="en-US" smtClean="0"/>
              <a:t>‹#›</a:t>
            </a:fld>
            <a:endParaRPr lang="en-US"/>
          </a:p>
        </p:txBody>
      </p:sp>
    </p:spTree>
    <p:extLst>
      <p:ext uri="{BB962C8B-B14F-4D97-AF65-F5344CB8AC3E}">
        <p14:creationId xmlns:p14="http://schemas.microsoft.com/office/powerpoint/2010/main" val="236460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94CF9-C317-4316-817D-9A5B54E944EB}" type="datetimeFigureOut">
              <a:rPr lang="en-US" smtClean="0"/>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D0FA5-E47A-4CC3-925D-1A09C634FAD3}" type="slidenum">
              <a:rPr lang="en-US" smtClean="0"/>
              <a:t>‹#›</a:t>
            </a:fld>
            <a:endParaRPr lang="en-US"/>
          </a:p>
        </p:txBody>
      </p:sp>
    </p:spTree>
    <p:extLst>
      <p:ext uri="{BB962C8B-B14F-4D97-AF65-F5344CB8AC3E}">
        <p14:creationId xmlns:p14="http://schemas.microsoft.com/office/powerpoint/2010/main" val="350088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194CF9-C317-4316-817D-9A5B54E944EB}" type="datetimeFigureOut">
              <a:rPr lang="en-US" smtClean="0"/>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D0FA5-E47A-4CC3-925D-1A09C634FAD3}" type="slidenum">
              <a:rPr lang="en-US" smtClean="0"/>
              <a:t>‹#›</a:t>
            </a:fld>
            <a:endParaRPr lang="en-US"/>
          </a:p>
        </p:txBody>
      </p:sp>
    </p:spTree>
    <p:extLst>
      <p:ext uri="{BB962C8B-B14F-4D97-AF65-F5344CB8AC3E}">
        <p14:creationId xmlns:p14="http://schemas.microsoft.com/office/powerpoint/2010/main" val="84116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94CF9-C317-4316-817D-9A5B54E944EB}" type="datetimeFigureOut">
              <a:rPr lang="en-US" smtClean="0"/>
              <a:t>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D0FA5-E47A-4CC3-925D-1A09C634FAD3}" type="slidenum">
              <a:rPr lang="en-US" smtClean="0"/>
              <a:t>‹#›</a:t>
            </a:fld>
            <a:endParaRPr lang="en-US"/>
          </a:p>
        </p:txBody>
      </p:sp>
    </p:spTree>
    <p:extLst>
      <p:ext uri="{BB962C8B-B14F-4D97-AF65-F5344CB8AC3E}">
        <p14:creationId xmlns:p14="http://schemas.microsoft.com/office/powerpoint/2010/main" val="423624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1523999"/>
          </a:xfrm>
        </p:spPr>
        <p:txBody>
          <a:bodyPr>
            <a:normAutofit fontScale="90000"/>
          </a:bodyPr>
          <a:lstStyle/>
          <a:p>
            <a:r>
              <a:rPr lang="en-US" sz="4000" dirty="0" smtClean="0">
                <a:effectLst>
                  <a:outerShdw blurRad="38100" dist="38100" dir="2700000" algn="tl">
                    <a:srgbClr val="000000">
                      <a:alpha val="43137"/>
                    </a:srgbClr>
                  </a:outerShdw>
                </a:effectLst>
              </a:rPr>
              <a:t>COMMUNITY HEALTH EVANGELISM (CHE)</a:t>
            </a:r>
            <a:r>
              <a:rPr lang="en-US" sz="4000" dirty="0" smtClean="0"/>
              <a:t/>
            </a:r>
            <a:br>
              <a:rPr lang="en-US" sz="4000" dirty="0" smtClean="0"/>
            </a:br>
            <a:endParaRPr lang="en-US" sz="4000" dirty="0"/>
          </a:p>
        </p:txBody>
      </p:sp>
      <p:sp>
        <p:nvSpPr>
          <p:cNvPr id="3" name="Subtitle 2"/>
          <p:cNvSpPr>
            <a:spLocks noGrp="1"/>
          </p:cNvSpPr>
          <p:nvPr>
            <p:ph type="subTitle" idx="1"/>
          </p:nvPr>
        </p:nvSpPr>
        <p:spPr>
          <a:xfrm>
            <a:off x="1295400" y="4648200"/>
            <a:ext cx="6400800" cy="838200"/>
          </a:xfrm>
        </p:spPr>
        <p:txBody>
          <a:bodyPr/>
          <a:lstStyle/>
          <a:p>
            <a:r>
              <a:rPr lang="en-US" dirty="0" smtClean="0">
                <a:solidFill>
                  <a:schemeClr val="tx1"/>
                </a:solidFill>
              </a:rPr>
              <a:t>Jean-Pierre Zuku and Pete Ekstrand</a:t>
            </a:r>
            <a:endParaRPr lang="en-US" dirty="0">
              <a:solidFill>
                <a:schemeClr val="tx1"/>
              </a:solidFill>
            </a:endParaRPr>
          </a:p>
        </p:txBody>
      </p:sp>
      <p:pic>
        <p:nvPicPr>
          <p:cNvPr id="4" name="Image 1" descr="Logo CEUM rv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6300" y="536981"/>
            <a:ext cx="1600200" cy="1431023"/>
          </a:xfrm>
          <a:prstGeom prst="rect">
            <a:avLst/>
          </a:prstGeom>
          <a:noFill/>
          <a:ln>
            <a:noFill/>
          </a:ln>
        </p:spPr>
      </p:pic>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endParaRPr lang="en-US"/>
          </a:p>
        </p:txBody>
      </p:sp>
      <p:sp>
        <p:nvSpPr>
          <p:cNvPr id="6" name="Rectangle 3"/>
          <p:cNvSpPr>
            <a:spLocks noChangeArrowheads="1"/>
          </p:cNvSpPr>
          <p:nvPr/>
        </p:nvSpPr>
        <p:spPr bwMode="auto">
          <a:xfrm>
            <a:off x="1676400" y="590774"/>
            <a:ext cx="626999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fr-FR" altLang="en-US" sz="1600" b="1" i="1" u="none" strike="noStrike" cap="none" normalizeH="0" baseline="0" dirty="0" smtClean="0">
                <a:ln>
                  <a:noFill/>
                </a:ln>
                <a:solidFill>
                  <a:srgbClr val="000080"/>
                </a:solidFill>
                <a:effectLst/>
                <a:latin typeface="Monotype Corsiva" pitchFamily="66" charset="0"/>
                <a:ea typeface="Times New Roman" pitchFamily="18" charset="0"/>
                <a:cs typeface="Times New Roman" pitchFamily="18" charset="0"/>
              </a:rPr>
              <a:t>Eglise du Christ au Congo</a:t>
            </a:r>
            <a:endParaRPr kumimoji="0" lang="fr-FR" altLang="en-US" sz="1600" b="1" i="0" u="none" strike="noStrike" cap="none" normalizeH="0" baseline="0" dirty="0" smtClean="0">
              <a:ln>
                <a:noFill/>
              </a:ln>
              <a:solidFill>
                <a:srgbClr val="000000"/>
              </a:solidFill>
              <a:effectLst/>
              <a:latin typeface="Allegro BT"/>
              <a:ea typeface="Times New Roman" pitchFamily="18" charset="0"/>
              <a:cs typeface="Times New Roman"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fr-BE" altLang="en-US" sz="1800" b="1"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51</a:t>
            </a:r>
            <a:r>
              <a:rPr kumimoji="0" lang="fr-BE" altLang="en-US" sz="1800" b="1" i="0" u="none" strike="noStrike" cap="none" normalizeH="0" baseline="30000" dirty="0" smtClean="0">
                <a:ln>
                  <a:noFill/>
                </a:ln>
                <a:solidFill>
                  <a:srgbClr val="000080"/>
                </a:solidFill>
                <a:effectLst/>
                <a:latin typeface="Arial" pitchFamily="34" charset="0"/>
                <a:ea typeface="Times New Roman" pitchFamily="18" charset="0"/>
                <a:cs typeface="Arial" pitchFamily="34" charset="0"/>
              </a:rPr>
              <a:t>ème</a:t>
            </a:r>
            <a:r>
              <a:rPr kumimoji="0" lang="fr-BE" altLang="en-US" sz="1800" b="1"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 COMMUNAUTE EVANGELIQUE DE</a:t>
            </a:r>
            <a:endParaRPr kumimoji="0" lang="en-US" alt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fr-BE" altLang="en-US" sz="1800" b="1" i="0" u="none" strike="noStrike" cap="none" normalizeH="0" baseline="0" dirty="0" smtClean="0">
                <a:ln>
                  <a:noFill/>
                </a:ln>
                <a:solidFill>
                  <a:srgbClr val="000080"/>
                </a:solidFill>
                <a:effectLst/>
                <a:latin typeface="Arial" pitchFamily="34" charset="0"/>
                <a:ea typeface="Times New Roman" pitchFamily="18" charset="0"/>
                <a:cs typeface="Arial" pitchFamily="34" charset="0"/>
              </a:rPr>
              <a:t>L’UBANGI MONGALA</a:t>
            </a:r>
            <a:endParaRPr kumimoji="0" lang="en-US" altLang="en-US" sz="2800" b="0" i="0" u="none" strike="noStrike" cap="none" normalizeH="0" baseline="0" dirty="0" smtClean="0">
              <a:ln>
                <a:noFill/>
              </a:ln>
              <a:solidFill>
                <a:srgbClr val="C00000"/>
              </a:solidFill>
              <a:effectLst/>
              <a:latin typeface="Algerian" pitchFamily="82" charset="0"/>
              <a:ea typeface="Times New Roman" pitchFamily="18" charset="0"/>
              <a:cs typeface="Times New Roman" pitchFamily="18" charset="0"/>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rgbClr val="C00000"/>
                </a:solidFill>
                <a:effectLst/>
                <a:latin typeface="Algerian" pitchFamily="82" charset="0"/>
                <a:ea typeface="Times New Roman" pitchFamily="18" charset="0"/>
                <a:cs typeface="Times New Roman" pitchFamily="18" charset="0"/>
              </a:rPr>
              <a:t>CEUM</a:t>
            </a:r>
            <a:r>
              <a:rPr kumimoji="0" lang="en-US" alt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59954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953000"/>
          </a:xfrm>
          <a:solidFill>
            <a:schemeClr val="tx2">
              <a:lumMod val="20000"/>
              <a:lumOff val="80000"/>
            </a:schemeClr>
          </a:solidFill>
        </p:spPr>
        <p:txBody>
          <a:bodyPr>
            <a:normAutofit/>
          </a:bodyPr>
          <a:lstStyle/>
          <a:p>
            <a:pPr marL="514350" lvl="0" indent="-514350">
              <a:buFont typeface="+mj-lt"/>
              <a:buAutoNum type="arabicPeriod" startAt="6"/>
            </a:pPr>
            <a:r>
              <a:rPr lang="en-US" sz="2500" dirty="0"/>
              <a:t>The committee oversees the day to day work of the </a:t>
            </a:r>
            <a:r>
              <a:rPr lang="en-US" sz="2500" dirty="0" err="1"/>
              <a:t>CHEs.</a:t>
            </a:r>
            <a:endParaRPr lang="en-US" sz="2500" dirty="0"/>
          </a:p>
          <a:p>
            <a:pPr marL="514350" lvl="0" indent="-514350">
              <a:buFont typeface="+mj-lt"/>
              <a:buAutoNum type="arabicPeriod" startAt="6"/>
            </a:pPr>
            <a:r>
              <a:rPr lang="en-US" sz="2500" dirty="0"/>
              <a:t>CHEs visit 10 to 15 neighbors (N) sharing what they have learned on health and spiritual topics.</a:t>
            </a:r>
          </a:p>
          <a:p>
            <a:pPr marL="514350" lvl="0" indent="-514350">
              <a:buFont typeface="+mj-lt"/>
              <a:buAutoNum type="arabicPeriod" startAt="6"/>
            </a:pPr>
            <a:r>
              <a:rPr lang="en-US" sz="2500" dirty="0"/>
              <a:t>Community projects are started with the committee mobilizing the people and the CHEs giving technical supervision.</a:t>
            </a:r>
          </a:p>
          <a:p>
            <a:pPr marL="514350" lvl="0" indent="-514350">
              <a:buFont typeface="+mj-lt"/>
              <a:buAutoNum type="arabicPeriod" startAt="6"/>
            </a:pPr>
            <a:r>
              <a:rPr lang="en-US" sz="2500" dirty="0"/>
              <a:t>The training team leaves the area after working with the community three to five years but the program continues because the community owns it. </a:t>
            </a:r>
          </a:p>
          <a:p>
            <a:pPr marL="514350" lvl="0" indent="-514350">
              <a:buFont typeface="+mj-lt"/>
              <a:buAutoNum type="arabicPeriod" startAt="6"/>
            </a:pPr>
            <a:r>
              <a:rPr lang="en-US" sz="2500" dirty="0"/>
              <a:t>The program is encompassed by the Holy Spirit, Jesus Christ, and God’s Word</a:t>
            </a:r>
            <a:r>
              <a:rPr lang="en-US" sz="2500" dirty="0" smtClean="0"/>
              <a:t>.</a:t>
            </a:r>
            <a:endParaRPr lang="en-US" dirty="0"/>
          </a:p>
          <a:p>
            <a:pPr marL="0" indent="0">
              <a:buNone/>
            </a:pPr>
            <a:endParaRPr lang="en-US" dirty="0"/>
          </a:p>
        </p:txBody>
      </p:sp>
      <p:sp>
        <p:nvSpPr>
          <p:cNvPr id="4" name="TextBox 3"/>
          <p:cNvSpPr txBox="1"/>
          <p:nvPr/>
        </p:nvSpPr>
        <p:spPr>
          <a:xfrm>
            <a:off x="1357091" y="272141"/>
            <a:ext cx="6800901" cy="461665"/>
          </a:xfrm>
          <a:prstGeom prst="rect">
            <a:avLst/>
          </a:prstGeom>
          <a:noFill/>
        </p:spPr>
        <p:txBody>
          <a:bodyPr wrap="none" rtlCol="0">
            <a:spAutoFit/>
          </a:bodyPr>
          <a:lstStyle/>
          <a:p>
            <a:r>
              <a:rPr lang="en-US" sz="2400" b="1" u="sng" dirty="0"/>
              <a:t>Community Health Evangelism (CHE) </a:t>
            </a:r>
            <a:r>
              <a:rPr lang="en-US" sz="2400" b="1" u="sng" dirty="0" smtClean="0"/>
              <a:t>Description (2)</a:t>
            </a:r>
            <a:endParaRPr lang="en-US" sz="2400" dirty="0"/>
          </a:p>
        </p:txBody>
      </p:sp>
    </p:spTree>
    <p:extLst>
      <p:ext uri="{BB962C8B-B14F-4D97-AF65-F5344CB8AC3E}">
        <p14:creationId xmlns:p14="http://schemas.microsoft.com/office/powerpoint/2010/main" val="2846162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228600"/>
            <a:ext cx="5715000" cy="6425622"/>
          </a:xfrm>
        </p:spPr>
      </p:pic>
    </p:spTree>
    <p:extLst>
      <p:ext uri="{BB962C8B-B14F-4D97-AF65-F5344CB8AC3E}">
        <p14:creationId xmlns:p14="http://schemas.microsoft.com/office/powerpoint/2010/main" val="796251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a:solidFill>
            <a:schemeClr val="tx2">
              <a:lumMod val="20000"/>
              <a:lumOff val="80000"/>
            </a:schemeClr>
          </a:solidFill>
        </p:spPr>
        <p:txBody>
          <a:bodyPr>
            <a:normAutofit fontScale="85000" lnSpcReduction="20000"/>
          </a:bodyPr>
          <a:lstStyle/>
          <a:p>
            <a:pPr marL="0" indent="0">
              <a:buNone/>
            </a:pPr>
            <a:r>
              <a:rPr lang="en-US" dirty="0"/>
              <a:t>The goal of Community Health Evangelism (CHE) </a:t>
            </a:r>
            <a:endParaRPr lang="en-US" dirty="0" smtClean="0"/>
          </a:p>
          <a:p>
            <a:pPr lvl="1"/>
            <a:r>
              <a:rPr lang="en-US" dirty="0" smtClean="0"/>
              <a:t>to </a:t>
            </a:r>
            <a:r>
              <a:rPr lang="en-US" dirty="0"/>
              <a:t>establish a development ministry whose purpose is to bring together Jesus’ Great Commission </a:t>
            </a:r>
            <a:r>
              <a:rPr lang="en-US" dirty="0" smtClean="0"/>
              <a:t>and </a:t>
            </a:r>
            <a:r>
              <a:rPr lang="en-US" dirty="0"/>
              <a:t>the Great </a:t>
            </a:r>
            <a:r>
              <a:rPr lang="en-US" dirty="0" smtClean="0"/>
              <a:t>Commandment. </a:t>
            </a:r>
          </a:p>
          <a:p>
            <a:pPr marL="457200" lvl="1" indent="0">
              <a:buNone/>
            </a:pPr>
            <a:endParaRPr lang="en-US" dirty="0" smtClean="0"/>
          </a:p>
          <a:p>
            <a:pPr marL="0" indent="0">
              <a:buNone/>
            </a:pPr>
            <a:r>
              <a:rPr lang="en-US" sz="3000" dirty="0" smtClean="0"/>
              <a:t>This </a:t>
            </a:r>
            <a:r>
              <a:rPr lang="en-US" sz="3000" dirty="0"/>
              <a:t>is accomplished by training community members as Community Health Evangelists (CHEs) who </a:t>
            </a:r>
            <a:endParaRPr lang="en-US" sz="3000" dirty="0" smtClean="0"/>
          </a:p>
          <a:p>
            <a:pPr lvl="1"/>
            <a:r>
              <a:rPr lang="en-US" dirty="0" smtClean="0"/>
              <a:t>regularly </a:t>
            </a:r>
            <a:r>
              <a:rPr lang="en-US" dirty="0"/>
              <a:t>visit 10 – 15 neighboring households, </a:t>
            </a:r>
            <a:endParaRPr lang="en-US" dirty="0" smtClean="0"/>
          </a:p>
          <a:p>
            <a:pPr lvl="1"/>
            <a:r>
              <a:rPr lang="en-US" dirty="0" smtClean="0"/>
              <a:t>share </a:t>
            </a:r>
            <a:r>
              <a:rPr lang="en-US" dirty="0"/>
              <a:t>the gospel </a:t>
            </a:r>
            <a:endParaRPr lang="en-US" dirty="0" smtClean="0"/>
          </a:p>
          <a:p>
            <a:pPr lvl="1"/>
            <a:r>
              <a:rPr lang="en-US" dirty="0" smtClean="0"/>
              <a:t>promote </a:t>
            </a:r>
            <a:r>
              <a:rPr lang="en-US" dirty="0"/>
              <a:t>principles of disease prevention and healthy living. </a:t>
            </a:r>
            <a:endParaRPr lang="en-US" dirty="0" smtClean="0"/>
          </a:p>
          <a:p>
            <a:pPr marL="457200" lvl="1" indent="0">
              <a:buNone/>
            </a:pPr>
            <a:endParaRPr lang="en-US" dirty="0" smtClean="0"/>
          </a:p>
          <a:p>
            <a:pPr marL="0" indent="0">
              <a:buNone/>
            </a:pPr>
            <a:r>
              <a:rPr lang="en-US" sz="3000" dirty="0" smtClean="0"/>
              <a:t>The </a:t>
            </a:r>
            <a:r>
              <a:rPr lang="en-US" sz="3000" dirty="0"/>
              <a:t>program </a:t>
            </a:r>
            <a:r>
              <a:rPr lang="en-US" sz="3000" dirty="0" smtClean="0"/>
              <a:t>is:  </a:t>
            </a:r>
          </a:p>
          <a:p>
            <a:pPr lvl="1"/>
            <a:r>
              <a:rPr lang="en-US" sz="2600" dirty="0" smtClean="0"/>
              <a:t>Transferable</a:t>
            </a:r>
          </a:p>
          <a:p>
            <a:pPr lvl="1"/>
            <a:r>
              <a:rPr lang="en-US" sz="2600" dirty="0" smtClean="0"/>
              <a:t>Multipliable</a:t>
            </a:r>
          </a:p>
          <a:p>
            <a:pPr lvl="1"/>
            <a:r>
              <a:rPr lang="en-US" sz="2600" dirty="0" smtClean="0"/>
              <a:t>Ongoing </a:t>
            </a:r>
            <a:r>
              <a:rPr lang="en-US" sz="2600" dirty="0"/>
              <a:t>after the training team </a:t>
            </a:r>
            <a:r>
              <a:rPr lang="en-US" sz="2600" dirty="0" smtClean="0"/>
              <a:t>leaves</a:t>
            </a:r>
            <a:endParaRPr lang="en-US" sz="2600" dirty="0"/>
          </a:p>
        </p:txBody>
      </p:sp>
    </p:spTree>
    <p:extLst>
      <p:ext uri="{BB962C8B-B14F-4D97-AF65-F5344CB8AC3E}">
        <p14:creationId xmlns:p14="http://schemas.microsoft.com/office/powerpoint/2010/main" val="1208822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12990" y="2152650"/>
            <a:ext cx="8001000" cy="3908762"/>
          </a:xfrm>
          <a:prstGeom prst="rect">
            <a:avLst/>
          </a:prstGeom>
          <a:solidFill>
            <a:schemeClr val="tx2">
              <a:lumMod val="20000"/>
              <a:lumOff val="80000"/>
            </a:schemeClr>
          </a:solidFill>
          <a:ln>
            <a:solidFill>
              <a:schemeClr val="tx1"/>
            </a:solidFill>
          </a:ln>
        </p:spPr>
        <p:txBody>
          <a:bodyPr wrap="square" rtlCol="0">
            <a:spAutoFit/>
          </a:bodyPr>
          <a:lstStyle/>
          <a:p>
            <a:pPr algn="ctr">
              <a:lnSpc>
                <a:spcPct val="150000"/>
              </a:lnSpc>
            </a:pPr>
            <a:r>
              <a:rPr lang="en-US" sz="2000" b="1" dirty="0" smtClean="0">
                <a:solidFill>
                  <a:srgbClr val="00B050"/>
                </a:solidFill>
              </a:rPr>
              <a:t>Spiritual Care</a:t>
            </a:r>
          </a:p>
          <a:p>
            <a:pPr>
              <a:lnSpc>
                <a:spcPct val="150000"/>
              </a:lnSpc>
            </a:pPr>
            <a:r>
              <a:rPr lang="en-US" dirty="0" smtClean="0"/>
              <a:t>Health Education					Clean Water</a:t>
            </a:r>
          </a:p>
          <a:p>
            <a:pPr>
              <a:lnSpc>
                <a:spcPct val="150000"/>
              </a:lnSpc>
            </a:pPr>
            <a:r>
              <a:rPr lang="en-US" dirty="0" smtClean="0"/>
              <a:t>           Agriculture					Maternal Care</a:t>
            </a:r>
          </a:p>
          <a:p>
            <a:pPr>
              <a:lnSpc>
                <a:spcPct val="150000"/>
              </a:lnSpc>
            </a:pPr>
            <a:r>
              <a:rPr lang="en-US" dirty="0" smtClean="0"/>
              <a:t>                 Literacy		</a:t>
            </a:r>
            <a:r>
              <a:rPr lang="en-US" dirty="0"/>
              <a:t> </a:t>
            </a:r>
            <a:r>
              <a:rPr lang="en-US" dirty="0" smtClean="0"/>
              <a:t>               </a:t>
            </a:r>
            <a:r>
              <a:rPr lang="en-US" sz="2000" b="1" dirty="0" smtClean="0">
                <a:solidFill>
                  <a:srgbClr val="0070C0"/>
                </a:solidFill>
              </a:rPr>
              <a:t>Good</a:t>
            </a:r>
            <a:r>
              <a:rPr lang="en-US" dirty="0" smtClean="0"/>
              <a:t>		Employment </a:t>
            </a:r>
            <a:r>
              <a:rPr lang="en-US" sz="1200" dirty="0" smtClean="0"/>
              <a:t>(microenterprise)</a:t>
            </a:r>
            <a:endParaRPr lang="en-US" dirty="0" smtClean="0"/>
          </a:p>
          <a:p>
            <a:pPr>
              <a:lnSpc>
                <a:spcPct val="150000"/>
              </a:lnSpc>
            </a:pPr>
            <a:r>
              <a:rPr lang="en-US" dirty="0" smtClean="0"/>
              <a:t>             Sanitation		               </a:t>
            </a:r>
            <a:r>
              <a:rPr lang="en-US" sz="2000" b="1" dirty="0" smtClean="0">
                <a:solidFill>
                  <a:srgbClr val="0070C0"/>
                </a:solidFill>
              </a:rPr>
              <a:t>Health</a:t>
            </a:r>
            <a:r>
              <a:rPr lang="en-US" dirty="0" smtClean="0"/>
              <a:t>		Medical Treatment</a:t>
            </a:r>
          </a:p>
          <a:p>
            <a:pPr>
              <a:lnSpc>
                <a:spcPct val="150000"/>
              </a:lnSpc>
            </a:pPr>
            <a:r>
              <a:rPr lang="en-US" dirty="0" smtClean="0"/>
              <a:t>               Nutrition					Well Baby Care</a:t>
            </a:r>
          </a:p>
          <a:p>
            <a:pPr>
              <a:lnSpc>
                <a:spcPct val="150000"/>
              </a:lnSpc>
            </a:pPr>
            <a:r>
              <a:rPr lang="en-US" dirty="0" smtClean="0"/>
              <a:t>       Immunization					Prevention of Disease</a:t>
            </a:r>
          </a:p>
          <a:p>
            <a:pPr algn="ctr">
              <a:lnSpc>
                <a:spcPct val="150000"/>
              </a:lnSpc>
            </a:pPr>
            <a:r>
              <a:rPr lang="en-US" sz="2000" b="1" dirty="0" smtClean="0">
                <a:solidFill>
                  <a:srgbClr val="00B050"/>
                </a:solidFill>
              </a:rPr>
              <a:t>Emotional Self-Worth</a:t>
            </a:r>
          </a:p>
          <a:p>
            <a:endParaRPr lang="en-US" sz="2000" dirty="0"/>
          </a:p>
        </p:txBody>
      </p:sp>
      <p:cxnSp>
        <p:nvCxnSpPr>
          <p:cNvPr id="7" name="Straight Connector 6"/>
          <p:cNvCxnSpPr/>
          <p:nvPr/>
        </p:nvCxnSpPr>
        <p:spPr>
          <a:xfrm flipH="1" flipV="1">
            <a:off x="2286000" y="2873828"/>
            <a:ext cx="19050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4038600" y="2639786"/>
            <a:ext cx="400050" cy="8817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2307770" y="3298371"/>
            <a:ext cx="18288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flipV="1">
            <a:off x="2296885" y="3695700"/>
            <a:ext cx="1807029"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866936" y="3750128"/>
            <a:ext cx="1219199" cy="1959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286000" y="4107031"/>
            <a:ext cx="17308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2288721" y="4267200"/>
            <a:ext cx="1749879"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345873" y="4354285"/>
            <a:ext cx="1785256" cy="5932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4714535" y="2604407"/>
            <a:ext cx="152401" cy="952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4800601" y="4419600"/>
            <a:ext cx="491219"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943350" y="4348842"/>
            <a:ext cx="247650" cy="96882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4814548" y="3331029"/>
            <a:ext cx="1309006"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4772028" y="2933699"/>
            <a:ext cx="12192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4874760" y="4096145"/>
            <a:ext cx="1145041" cy="1002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flipV="1">
            <a:off x="4873399" y="4196442"/>
            <a:ext cx="1191304" cy="4299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flipV="1">
            <a:off x="4869998" y="4305300"/>
            <a:ext cx="1174296" cy="642257"/>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12990" y="304800"/>
            <a:ext cx="8001000" cy="1846659"/>
          </a:xfrm>
          <a:prstGeom prst="rect">
            <a:avLst/>
          </a:prstGeom>
          <a:solidFill>
            <a:srgbClr val="FFFF99"/>
          </a:solidFill>
        </p:spPr>
        <p:txBody>
          <a:bodyPr wrap="square" rtlCol="0">
            <a:spAutoFit/>
          </a:bodyPr>
          <a:lstStyle/>
          <a:p>
            <a:pPr algn="ctr">
              <a:lnSpc>
                <a:spcPct val="150000"/>
              </a:lnSpc>
            </a:pPr>
            <a:r>
              <a:rPr lang="en-US" sz="2800" dirty="0" smtClean="0"/>
              <a:t>Good health = more than just physical health</a:t>
            </a:r>
            <a:endParaRPr lang="en-US" sz="1600" dirty="0"/>
          </a:p>
          <a:p>
            <a:pPr algn="ctr">
              <a:lnSpc>
                <a:spcPct val="150000"/>
              </a:lnSpc>
            </a:pPr>
            <a:r>
              <a:rPr lang="en-US" sz="2400" dirty="0" smtClean="0"/>
              <a:t>Many elements are involved in a truly health person</a:t>
            </a:r>
          </a:p>
          <a:p>
            <a:pPr algn="ctr">
              <a:lnSpc>
                <a:spcPct val="150000"/>
              </a:lnSpc>
            </a:pPr>
            <a:r>
              <a:rPr lang="en-US" sz="2400" dirty="0" smtClean="0"/>
              <a:t>CHE attempts to address all of the following: </a:t>
            </a:r>
            <a:endParaRPr lang="en-US" sz="2400" dirty="0"/>
          </a:p>
        </p:txBody>
      </p:sp>
    </p:spTree>
    <p:extLst>
      <p:ext uri="{BB962C8B-B14F-4D97-AF65-F5344CB8AC3E}">
        <p14:creationId xmlns:p14="http://schemas.microsoft.com/office/powerpoint/2010/main" val="379002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a:solidFill>
            <a:schemeClr val="tx2">
              <a:lumMod val="20000"/>
              <a:lumOff val="80000"/>
            </a:schemeClr>
          </a:solidFill>
        </p:spPr>
        <p:txBody>
          <a:bodyPr>
            <a:normAutofit/>
          </a:bodyPr>
          <a:lstStyle/>
          <a:p>
            <a:pPr marL="0" indent="0">
              <a:buNone/>
            </a:pPr>
            <a:r>
              <a:rPr lang="en-US" dirty="0"/>
              <a:t>CHE is </a:t>
            </a:r>
            <a:endParaRPr lang="en-US" dirty="0" smtClean="0"/>
          </a:p>
          <a:p>
            <a:pPr>
              <a:buFontTx/>
              <a:buChar char="-"/>
            </a:pPr>
            <a:r>
              <a:rPr lang="en-US" dirty="0" smtClean="0"/>
              <a:t>a </a:t>
            </a:r>
            <a:r>
              <a:rPr lang="en-US" dirty="0"/>
              <a:t>multifaceted, community-based, development strategy </a:t>
            </a:r>
            <a:endParaRPr lang="en-US" dirty="0" smtClean="0"/>
          </a:p>
          <a:p>
            <a:pPr lvl="1">
              <a:buFontTx/>
              <a:buChar char="-"/>
            </a:pPr>
            <a:r>
              <a:rPr lang="en-US" dirty="0" smtClean="0"/>
              <a:t>that </a:t>
            </a:r>
            <a:r>
              <a:rPr lang="en-US" dirty="0"/>
              <a:t>deals with the whole man </a:t>
            </a:r>
            <a:endParaRPr lang="en-US" dirty="0" smtClean="0"/>
          </a:p>
          <a:p>
            <a:pPr lvl="2">
              <a:buFontTx/>
              <a:buChar char="-"/>
            </a:pPr>
            <a:r>
              <a:rPr lang="en-US" dirty="0" smtClean="0"/>
              <a:t>Physically</a:t>
            </a:r>
          </a:p>
          <a:p>
            <a:pPr lvl="2">
              <a:buFontTx/>
              <a:buChar char="-"/>
            </a:pPr>
            <a:r>
              <a:rPr lang="en-US" dirty="0" smtClean="0"/>
              <a:t>Spiritually</a:t>
            </a:r>
          </a:p>
          <a:p>
            <a:pPr lvl="2">
              <a:buFontTx/>
              <a:buChar char="-"/>
            </a:pPr>
            <a:r>
              <a:rPr lang="en-US" dirty="0" smtClean="0"/>
              <a:t>Emotionally</a:t>
            </a:r>
          </a:p>
          <a:p>
            <a:pPr lvl="2">
              <a:buFontTx/>
              <a:buChar char="-"/>
            </a:pPr>
            <a:r>
              <a:rPr lang="en-US" dirty="0" smtClean="0"/>
              <a:t>Socially</a:t>
            </a:r>
            <a:r>
              <a:rPr lang="en-US" dirty="0"/>
              <a:t>. </a:t>
            </a:r>
            <a:endParaRPr lang="en-US" dirty="0" smtClean="0"/>
          </a:p>
          <a:p>
            <a:pPr marL="0" indent="0">
              <a:buNone/>
            </a:pPr>
            <a:r>
              <a:rPr lang="en-US" dirty="0" smtClean="0"/>
              <a:t>Training </a:t>
            </a:r>
            <a:r>
              <a:rPr lang="en-US" dirty="0"/>
              <a:t>teams equip local villagers as CHEs in the needed physical, social or emotional topics, and spiritual area. </a:t>
            </a:r>
          </a:p>
        </p:txBody>
      </p:sp>
    </p:spTree>
    <p:extLst>
      <p:ext uri="{BB962C8B-B14F-4D97-AF65-F5344CB8AC3E}">
        <p14:creationId xmlns:p14="http://schemas.microsoft.com/office/powerpoint/2010/main" val="3668368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b="1" u="sng" cap="small" dirty="0"/>
              <a:t>The Community Health </a:t>
            </a:r>
            <a:r>
              <a:rPr lang="en-US" sz="2800" b="1" u="sng" cap="small" dirty="0" smtClean="0"/>
              <a:t>Evangelism Approach</a:t>
            </a:r>
            <a:endParaRPr lang="en-US" sz="2800" dirty="0"/>
          </a:p>
        </p:txBody>
      </p:sp>
      <p:sp>
        <p:nvSpPr>
          <p:cNvPr id="3" name="Content Placeholder 2"/>
          <p:cNvSpPr>
            <a:spLocks noGrp="1"/>
          </p:cNvSpPr>
          <p:nvPr>
            <p:ph idx="1"/>
          </p:nvPr>
        </p:nvSpPr>
        <p:spPr>
          <a:xfrm>
            <a:off x="457200" y="1219200"/>
            <a:ext cx="8229600" cy="5105400"/>
          </a:xfrm>
          <a:solidFill>
            <a:schemeClr val="tx2">
              <a:lumMod val="20000"/>
              <a:lumOff val="80000"/>
            </a:schemeClr>
          </a:solidFill>
        </p:spPr>
        <p:txBody>
          <a:bodyPr>
            <a:normAutofit fontScale="62500" lnSpcReduction="20000"/>
          </a:bodyPr>
          <a:lstStyle/>
          <a:p>
            <a:pPr marL="0" indent="0">
              <a:buNone/>
            </a:pPr>
            <a:r>
              <a:rPr lang="en-US" dirty="0"/>
              <a:t>The CHE strategy includes the following primary characteristics:</a:t>
            </a:r>
          </a:p>
          <a:p>
            <a:pPr marL="0" indent="0">
              <a:buNone/>
            </a:pPr>
            <a:r>
              <a:rPr lang="en-US" dirty="0"/>
              <a:t> </a:t>
            </a:r>
          </a:p>
          <a:p>
            <a:pPr marL="514350" lvl="0" indent="-514350">
              <a:spcAft>
                <a:spcPts val="600"/>
              </a:spcAft>
              <a:buFont typeface="+mj-lt"/>
              <a:buAutoNum type="arabicPeriod"/>
            </a:pPr>
            <a:r>
              <a:rPr lang="en-US" dirty="0"/>
              <a:t>Concentration on meeting priority needs keenly felt by the village through simple community projects. These projects are designed to empower the villagers to do as much as possible on their own. We attempt to begin at the ability level of the people in relation to their leadership, initiative, and self-reliance</a:t>
            </a:r>
            <a:r>
              <a:rPr lang="en-US" dirty="0" smtClean="0"/>
              <a:t>.</a:t>
            </a:r>
            <a:endParaRPr lang="en-US" dirty="0"/>
          </a:p>
          <a:p>
            <a:pPr marL="514350" lvl="0" indent="-514350">
              <a:spcAft>
                <a:spcPts val="600"/>
              </a:spcAft>
              <a:buFont typeface="+mj-lt"/>
              <a:buAutoNum type="arabicPeriod"/>
            </a:pPr>
            <a:r>
              <a:rPr lang="en-US" dirty="0"/>
              <a:t>An integration of preventive medicine, health education, and sometimes curative care, into a total program. The emphasis is on prevention and education with expected results in changed lifestyles and conditions</a:t>
            </a:r>
            <a:r>
              <a:rPr lang="en-US" dirty="0" smtClean="0"/>
              <a:t>.</a:t>
            </a:r>
            <a:r>
              <a:rPr lang="en-US" dirty="0"/>
              <a:t> </a:t>
            </a:r>
          </a:p>
          <a:p>
            <a:pPr marL="514350" lvl="0" indent="-514350">
              <a:spcAft>
                <a:spcPts val="600"/>
              </a:spcAft>
              <a:buFont typeface="+mj-lt"/>
              <a:buAutoNum type="arabicPeriod"/>
            </a:pPr>
            <a:r>
              <a:rPr lang="en-US" dirty="0"/>
              <a:t>A vision and goal to reach the most people as possible</a:t>
            </a:r>
            <a:r>
              <a:rPr lang="en-US" dirty="0" smtClean="0"/>
              <a:t>.</a:t>
            </a:r>
            <a:r>
              <a:rPr lang="en-US" dirty="0"/>
              <a:t> </a:t>
            </a:r>
          </a:p>
          <a:p>
            <a:pPr marL="514350" lvl="0" indent="-514350">
              <a:spcAft>
                <a:spcPts val="600"/>
              </a:spcAft>
              <a:buFont typeface="+mj-lt"/>
              <a:buAutoNum type="arabicPeriod"/>
            </a:pPr>
            <a:r>
              <a:rPr lang="en-US" dirty="0"/>
              <a:t>A program of instruction that shows the people how they can participate in their own development. Lessons are developed that are aimed at simple health education, identification of major diseases, recognition of the need for medical care, and care of the sick (especially children</a:t>
            </a:r>
            <a:r>
              <a:rPr lang="en-US" dirty="0" smtClean="0"/>
              <a:t>).</a:t>
            </a:r>
            <a:endParaRPr lang="en-US" dirty="0"/>
          </a:p>
          <a:p>
            <a:pPr marL="514350" indent="-514350">
              <a:spcAft>
                <a:spcPts val="600"/>
              </a:spcAft>
              <a:buFont typeface="+mj-lt"/>
              <a:buAutoNum type="arabicPeriod"/>
            </a:pPr>
            <a:r>
              <a:rPr lang="en-US" dirty="0"/>
              <a:t>Community self-help and community leadership emanating from the peoples’ commitment to the program</a:t>
            </a:r>
            <a:endParaRPr lang="en-US" dirty="0"/>
          </a:p>
        </p:txBody>
      </p:sp>
    </p:spTree>
    <p:extLst>
      <p:ext uri="{BB962C8B-B14F-4D97-AF65-F5344CB8AC3E}">
        <p14:creationId xmlns:p14="http://schemas.microsoft.com/office/powerpoint/2010/main" val="2983287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a:solidFill>
            <a:schemeClr val="tx2">
              <a:lumMod val="20000"/>
              <a:lumOff val="80000"/>
            </a:schemeClr>
          </a:solidFill>
        </p:spPr>
        <p:txBody>
          <a:bodyPr>
            <a:normAutofit fontScale="62500" lnSpcReduction="20000"/>
          </a:bodyPr>
          <a:lstStyle/>
          <a:p>
            <a:pPr marL="514350" lvl="0" indent="-514350">
              <a:spcAft>
                <a:spcPts val="600"/>
              </a:spcAft>
              <a:buFont typeface="+mj-lt"/>
              <a:buAutoNum type="arabicPeriod" startAt="6"/>
            </a:pPr>
            <a:r>
              <a:rPr lang="en-US" dirty="0"/>
              <a:t>A commitment to delegate most of the tasks to local church leaders, community leaders, and the CHEs, who can best generate local support and commitment for the program</a:t>
            </a:r>
            <a:r>
              <a:rPr lang="en-US" dirty="0" smtClean="0"/>
              <a:t>.</a:t>
            </a:r>
            <a:r>
              <a:rPr lang="en-US" dirty="0"/>
              <a:t> </a:t>
            </a:r>
          </a:p>
          <a:p>
            <a:pPr marL="514350" lvl="0" indent="-514350">
              <a:spcAft>
                <a:spcPts val="600"/>
              </a:spcAft>
              <a:buFont typeface="+mj-lt"/>
              <a:buAutoNum type="arabicPeriod" startAt="6"/>
            </a:pPr>
            <a:r>
              <a:rPr lang="en-US" dirty="0"/>
              <a:t>An understanding that the content of the training must be transferable and multipliable</a:t>
            </a:r>
            <a:r>
              <a:rPr lang="en-US" dirty="0" smtClean="0"/>
              <a:t>.</a:t>
            </a:r>
            <a:r>
              <a:rPr lang="en-US" dirty="0"/>
              <a:t> </a:t>
            </a:r>
          </a:p>
          <a:p>
            <a:pPr marL="514350" lvl="0" indent="-514350">
              <a:spcAft>
                <a:spcPts val="600"/>
              </a:spcAft>
              <a:buFont typeface="+mj-lt"/>
              <a:buAutoNum type="arabicPeriod" startAt="6"/>
            </a:pPr>
            <a:r>
              <a:rPr lang="en-US" dirty="0"/>
              <a:t>A commitment to use readily available local resources as much as possible</a:t>
            </a:r>
            <a:r>
              <a:rPr lang="en-US" dirty="0" smtClean="0"/>
              <a:t>.</a:t>
            </a:r>
            <a:r>
              <a:rPr lang="en-US" dirty="0"/>
              <a:t> </a:t>
            </a:r>
          </a:p>
          <a:p>
            <a:pPr marL="514350" lvl="0" indent="-514350">
              <a:spcAft>
                <a:spcPts val="600"/>
              </a:spcAft>
              <a:buFont typeface="+mj-lt"/>
              <a:buAutoNum type="arabicPeriod" startAt="6"/>
            </a:pPr>
            <a:r>
              <a:rPr lang="en-US" dirty="0"/>
              <a:t>Provision for good working relationships with the nearest available hospital for necessary obstetrical, surgical, and medical care of severely ill patients</a:t>
            </a:r>
            <a:r>
              <a:rPr lang="en-US" dirty="0" smtClean="0"/>
              <a:t>.</a:t>
            </a:r>
            <a:r>
              <a:rPr lang="en-US" dirty="0"/>
              <a:t> </a:t>
            </a:r>
          </a:p>
          <a:p>
            <a:pPr marL="514350" lvl="0" indent="-514350">
              <a:spcAft>
                <a:spcPts val="600"/>
              </a:spcAft>
              <a:buFont typeface="+mj-lt"/>
              <a:buAutoNum type="arabicPeriod" startAt="6"/>
            </a:pPr>
            <a:r>
              <a:rPr lang="en-US" dirty="0"/>
              <a:t>Mass inoculation programs for measles, BCG, DPT, and polio. Such programs should be community sponsored</a:t>
            </a:r>
            <a:r>
              <a:rPr lang="en-US" dirty="0" smtClean="0"/>
              <a:t>.</a:t>
            </a:r>
            <a:r>
              <a:rPr lang="en-US" dirty="0"/>
              <a:t> </a:t>
            </a:r>
          </a:p>
          <a:p>
            <a:pPr marL="514350" lvl="0" indent="-514350">
              <a:spcAft>
                <a:spcPts val="600"/>
              </a:spcAft>
              <a:buFont typeface="+mj-lt"/>
              <a:buAutoNum type="arabicPeriod" startAt="6"/>
            </a:pPr>
            <a:r>
              <a:rPr lang="en-US" dirty="0"/>
              <a:t>Provision for sanitation training with an emphasis on cleanliness, safe water, and proper use of pit latrines</a:t>
            </a:r>
            <a:r>
              <a:rPr lang="en-US" dirty="0" smtClean="0"/>
              <a:t>.</a:t>
            </a:r>
            <a:r>
              <a:rPr lang="en-US" dirty="0"/>
              <a:t> </a:t>
            </a:r>
          </a:p>
          <a:p>
            <a:pPr marL="514350" indent="-514350">
              <a:spcAft>
                <a:spcPts val="600"/>
              </a:spcAft>
              <a:buFont typeface="+mj-lt"/>
              <a:buAutoNum type="arabicPeriod" startAt="6"/>
            </a:pPr>
            <a:r>
              <a:rPr lang="en-US" dirty="0"/>
              <a:t>Provision for easily accessible family planning instruction materials.</a:t>
            </a:r>
            <a:endParaRPr lang="en-US" dirty="0"/>
          </a:p>
        </p:txBody>
      </p:sp>
      <p:sp>
        <p:nvSpPr>
          <p:cNvPr id="4" name="Title 1"/>
          <p:cNvSpPr>
            <a:spLocks noGrp="1"/>
          </p:cNvSpPr>
          <p:nvPr>
            <p:ph type="title"/>
          </p:nvPr>
        </p:nvSpPr>
        <p:spPr>
          <a:xfrm>
            <a:off x="457200" y="274638"/>
            <a:ext cx="8229600" cy="715962"/>
          </a:xfrm>
        </p:spPr>
        <p:txBody>
          <a:bodyPr>
            <a:noAutofit/>
          </a:bodyPr>
          <a:lstStyle/>
          <a:p>
            <a:r>
              <a:rPr lang="en-US" sz="2800" b="1" u="sng" cap="small" dirty="0"/>
              <a:t>The Community Health </a:t>
            </a:r>
            <a:r>
              <a:rPr lang="en-US" sz="2800" b="1" u="sng" cap="small" dirty="0" smtClean="0"/>
              <a:t>Evangelism Approach</a:t>
            </a:r>
            <a:endParaRPr lang="en-US" sz="2800" dirty="0"/>
          </a:p>
        </p:txBody>
      </p:sp>
    </p:spTree>
    <p:extLst>
      <p:ext uri="{BB962C8B-B14F-4D97-AF65-F5344CB8AC3E}">
        <p14:creationId xmlns:p14="http://schemas.microsoft.com/office/powerpoint/2010/main" val="3997601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09600" y="1295400"/>
            <a:ext cx="8001000" cy="3657600"/>
          </a:xfrm>
          <a:solidFill>
            <a:schemeClr val="tx2">
              <a:lumMod val="20000"/>
              <a:lumOff val="80000"/>
            </a:schemeClr>
          </a:solidFill>
        </p:spPr>
        <p:txBody>
          <a:bodyPr/>
          <a:lstStyle/>
          <a:p>
            <a:pPr marL="0" indent="0">
              <a:buNone/>
            </a:pPr>
            <a:r>
              <a:rPr lang="en-US" dirty="0" smtClean="0"/>
              <a:t>CHE is made up of 3 essential groups</a:t>
            </a:r>
          </a:p>
          <a:p>
            <a:pPr marL="914400" lvl="1" indent="-514350">
              <a:lnSpc>
                <a:spcPct val="150000"/>
              </a:lnSpc>
              <a:buFont typeface="+mj-lt"/>
              <a:buAutoNum type="arabicPeriod"/>
            </a:pPr>
            <a:r>
              <a:rPr lang="en-US" dirty="0" smtClean="0"/>
              <a:t>The training team</a:t>
            </a:r>
          </a:p>
          <a:p>
            <a:pPr marL="914400" lvl="1" indent="-514350">
              <a:lnSpc>
                <a:spcPct val="150000"/>
              </a:lnSpc>
              <a:buFont typeface="+mj-lt"/>
              <a:buAutoNum type="arabicPeriod"/>
            </a:pPr>
            <a:r>
              <a:rPr lang="en-US" dirty="0" smtClean="0"/>
              <a:t>The Community Health Committee</a:t>
            </a:r>
          </a:p>
          <a:p>
            <a:pPr marL="914400" lvl="1" indent="-514350">
              <a:lnSpc>
                <a:spcPct val="150000"/>
              </a:lnSpc>
              <a:buFont typeface="+mj-lt"/>
              <a:buAutoNum type="arabicPeriod"/>
            </a:pPr>
            <a:r>
              <a:rPr lang="en-US" dirty="0" smtClean="0"/>
              <a:t>The volunteer Community Health Evangelists (CHEs)</a:t>
            </a:r>
            <a:endParaRPr lang="en-US" dirty="0"/>
          </a:p>
        </p:txBody>
      </p:sp>
    </p:spTree>
    <p:extLst>
      <p:ext uri="{BB962C8B-B14F-4D97-AF65-F5344CB8AC3E}">
        <p14:creationId xmlns:p14="http://schemas.microsoft.com/office/powerpoint/2010/main" val="2101265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1031910" y="1981832"/>
            <a:ext cx="7350090" cy="4510339"/>
            <a:chOff x="106984800" y="108356400"/>
            <a:chExt cx="7600950" cy="4347282"/>
          </a:xfrm>
        </p:grpSpPr>
        <p:sp>
          <p:nvSpPr>
            <p:cNvPr id="5" name="WordArt 3"/>
            <p:cNvSpPr>
              <a:spLocks noChangeArrowheads="1" noChangeShapeType="1" noTextEdit="1"/>
            </p:cNvSpPr>
            <p:nvPr/>
          </p:nvSpPr>
          <p:spPr bwMode="auto">
            <a:xfrm>
              <a:off x="108442196" y="109385861"/>
              <a:ext cx="1492868" cy="2058921"/>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1000" kern="10" spc="0" smtClean="0">
                  <a:ln>
                    <a:noFill/>
                  </a:ln>
                  <a:solidFill>
                    <a:srgbClr val="000000"/>
                  </a:solidFill>
                  <a:effectLst/>
                  <a:latin typeface="Arial Unicode MS"/>
                  <a:ea typeface="Arial Unicode MS"/>
                  <a:cs typeface="Arial Unicode MS"/>
                </a:rPr>
                <a:t>Community</a:t>
              </a:r>
            </a:p>
            <a:p>
              <a:pPr algn="ctr" rtl="0">
                <a:buNone/>
              </a:pPr>
              <a:endParaRPr lang="en-US" sz="1000" kern="10" spc="0" smtClean="0">
                <a:ln>
                  <a:noFill/>
                </a:ln>
                <a:solidFill>
                  <a:srgbClr val="000000"/>
                </a:solidFill>
                <a:effectLst/>
                <a:latin typeface="Arial Unicode MS"/>
                <a:ea typeface="Arial Unicode MS"/>
                <a:cs typeface="Arial Unicode MS"/>
              </a:endParaRPr>
            </a:p>
            <a:p>
              <a:pPr algn="ctr" rtl="0">
                <a:buNone/>
              </a:pPr>
              <a:r>
                <a:rPr lang="en-US" sz="1000" kern="10" spc="0" smtClean="0">
                  <a:ln>
                    <a:noFill/>
                  </a:ln>
                  <a:solidFill>
                    <a:srgbClr val="000000"/>
                  </a:solidFill>
                  <a:effectLst/>
                  <a:latin typeface="Arial Unicode MS"/>
                  <a:ea typeface="Arial Unicode MS"/>
                  <a:cs typeface="Arial Unicode MS"/>
                </a:rPr>
                <a:t>Committee</a:t>
              </a:r>
            </a:p>
            <a:p>
              <a:pPr algn="ctr" rtl="0">
                <a:buNone/>
              </a:pPr>
              <a:endParaRPr lang="en-US" sz="1000" kern="10" spc="0" smtClean="0">
                <a:ln>
                  <a:noFill/>
                </a:ln>
                <a:solidFill>
                  <a:srgbClr val="000000"/>
                </a:solidFill>
                <a:effectLst/>
                <a:latin typeface="Arial Unicode MS"/>
                <a:ea typeface="Arial Unicode MS"/>
                <a:cs typeface="Arial Unicode MS"/>
              </a:endParaRPr>
            </a:p>
            <a:p>
              <a:pPr algn="ctr" rtl="0">
                <a:buNone/>
              </a:pPr>
              <a:r>
                <a:rPr lang="en-US" sz="1000" kern="10" spc="0" smtClean="0">
                  <a:ln>
                    <a:noFill/>
                  </a:ln>
                  <a:solidFill>
                    <a:srgbClr val="000000"/>
                  </a:solidFill>
                  <a:effectLst/>
                  <a:latin typeface="Arial Unicode MS"/>
                  <a:ea typeface="Arial Unicode MS"/>
                  <a:cs typeface="Arial Unicode MS"/>
                </a:rPr>
                <a:t>CHEs</a:t>
              </a:r>
              <a:endParaRPr lang="en-US" sz="1000" kern="10" spc="0">
                <a:ln>
                  <a:noFill/>
                </a:ln>
                <a:solidFill>
                  <a:srgbClr val="000000"/>
                </a:solidFill>
                <a:effectLst/>
                <a:latin typeface="Arial Unicode MS"/>
                <a:ea typeface="Arial Unicode MS"/>
                <a:cs typeface="Arial Unicode MS"/>
              </a:endParaRPr>
            </a:p>
          </p:txBody>
        </p:sp>
        <p:sp>
          <p:nvSpPr>
            <p:cNvPr id="6" name="WordArt 4"/>
            <p:cNvSpPr>
              <a:spLocks noChangeArrowheads="1" noChangeShapeType="1" noTextEdit="1"/>
            </p:cNvSpPr>
            <p:nvPr/>
          </p:nvSpPr>
          <p:spPr bwMode="auto">
            <a:xfrm rot="16200000">
              <a:off x="107417641" y="110311545"/>
              <a:ext cx="897382" cy="295856"/>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1000" kern="10" spc="0" smtClean="0">
                  <a:ln>
                    <a:noFill/>
                  </a:ln>
                  <a:solidFill>
                    <a:srgbClr val="000000"/>
                  </a:solidFill>
                  <a:effectLst/>
                  <a:latin typeface="Arial Unicode MS"/>
                  <a:ea typeface="Arial Unicode MS"/>
                  <a:cs typeface="Arial Unicode MS"/>
                </a:rPr>
                <a:t>Project</a:t>
              </a:r>
              <a:endParaRPr lang="en-US" sz="1000" kern="10" spc="0">
                <a:ln>
                  <a:noFill/>
                </a:ln>
                <a:solidFill>
                  <a:srgbClr val="000000"/>
                </a:solidFill>
                <a:effectLst/>
                <a:latin typeface="Arial Unicode MS"/>
                <a:ea typeface="Arial Unicode MS"/>
                <a:cs typeface="Arial Unicode MS"/>
              </a:endParaRPr>
            </a:p>
          </p:txBody>
        </p:sp>
        <p:sp>
          <p:nvSpPr>
            <p:cNvPr id="7" name="Oval 5"/>
            <p:cNvSpPr>
              <a:spLocks noChangeArrowheads="1"/>
            </p:cNvSpPr>
            <p:nvPr/>
          </p:nvSpPr>
          <p:spPr bwMode="auto">
            <a:xfrm>
              <a:off x="107528965" y="108920188"/>
              <a:ext cx="3260461" cy="3260462"/>
            </a:xfrm>
            <a:prstGeom prst="ellipse">
              <a:avLst/>
            </a:prstGeom>
            <a:solidFill>
              <a:srgbClr val="C0C0C0">
                <a:alpha val="14999"/>
              </a:srgb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Line 6"/>
            <p:cNvSpPr>
              <a:spLocks noChangeShapeType="1"/>
            </p:cNvSpPr>
            <p:nvPr/>
          </p:nvSpPr>
          <p:spPr bwMode="auto">
            <a:xfrm flipH="1" flipV="1">
              <a:off x="108051997" y="110843257"/>
              <a:ext cx="715490" cy="38491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WordArt 7"/>
            <p:cNvSpPr>
              <a:spLocks noChangeArrowheads="1" noChangeShapeType="1" noTextEdit="1"/>
            </p:cNvSpPr>
            <p:nvPr/>
          </p:nvSpPr>
          <p:spPr bwMode="auto">
            <a:xfrm rot="-2089662">
              <a:off x="107267071" y="108645464"/>
              <a:ext cx="3803872" cy="3803872"/>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Circle">
                <a:avLst>
                  <a:gd name="adj" fmla="val 10860000"/>
                </a:avLst>
              </a:prstTxWarp>
            </a:bodyPr>
            <a:lstStyle/>
            <a:p>
              <a:pPr algn="ctr" rtl="0">
                <a:buNone/>
              </a:pPr>
              <a:r>
                <a:rPr lang="en-US" sz="1000" kern="10" spc="0" dirty="0" smtClean="0">
                  <a:ln>
                    <a:noFill/>
                  </a:ln>
                  <a:solidFill>
                    <a:srgbClr val="000000"/>
                  </a:solidFill>
                  <a:effectLst/>
                  <a:latin typeface="Arial Unicode MS"/>
                  <a:ea typeface="Arial Unicode MS"/>
                  <a:cs typeface="Arial Unicode MS"/>
                </a:rPr>
                <a:t>God's Word                         Holy Spirit                                             Jesus Christ                                                </a:t>
              </a:r>
              <a:endParaRPr lang="en-US" sz="1000" kern="10" spc="0" dirty="0">
                <a:ln>
                  <a:noFill/>
                </a:ln>
                <a:solidFill>
                  <a:srgbClr val="000000"/>
                </a:solidFill>
                <a:effectLst/>
                <a:latin typeface="Arial Unicode MS"/>
                <a:ea typeface="Arial Unicode MS"/>
                <a:cs typeface="Arial Unicode MS"/>
              </a:endParaRPr>
            </a:p>
          </p:txBody>
        </p:sp>
        <p:sp>
          <p:nvSpPr>
            <p:cNvPr id="10" name="Oval 8"/>
            <p:cNvSpPr>
              <a:spLocks noChangeArrowheads="1"/>
            </p:cNvSpPr>
            <p:nvPr/>
          </p:nvSpPr>
          <p:spPr bwMode="auto">
            <a:xfrm>
              <a:off x="106984800" y="108356400"/>
              <a:ext cx="4347282" cy="4347282"/>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WordArt 9"/>
            <p:cNvSpPr>
              <a:spLocks noChangeArrowheads="1" noChangeShapeType="1" noTextEdit="1"/>
            </p:cNvSpPr>
            <p:nvPr/>
          </p:nvSpPr>
          <p:spPr bwMode="auto">
            <a:xfrm>
              <a:off x="112006816" y="108996417"/>
              <a:ext cx="1864199" cy="321517"/>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1000" kern="10" spc="0" dirty="0" smtClean="0">
                  <a:ln>
                    <a:noFill/>
                  </a:ln>
                  <a:solidFill>
                    <a:srgbClr val="000000"/>
                  </a:solidFill>
                  <a:effectLst/>
                  <a:latin typeface="Arial Unicode MS"/>
                  <a:ea typeface="Arial Unicode MS"/>
                  <a:cs typeface="Arial Unicode MS"/>
                </a:rPr>
                <a:t>Training Team</a:t>
              </a:r>
              <a:endParaRPr lang="en-US" sz="1000" kern="10" spc="0" dirty="0">
                <a:ln>
                  <a:noFill/>
                </a:ln>
                <a:solidFill>
                  <a:srgbClr val="000000"/>
                </a:solidFill>
                <a:effectLst/>
                <a:latin typeface="Arial Unicode MS"/>
                <a:ea typeface="Arial Unicode MS"/>
                <a:cs typeface="Arial Unicode MS"/>
              </a:endParaRPr>
            </a:p>
          </p:txBody>
        </p:sp>
        <p:sp>
          <p:nvSpPr>
            <p:cNvPr id="12" name="Line 10"/>
            <p:cNvSpPr>
              <a:spLocks noChangeShapeType="1"/>
            </p:cNvSpPr>
            <p:nvPr/>
          </p:nvSpPr>
          <p:spPr bwMode="auto">
            <a:xfrm flipH="1">
              <a:off x="109973556" y="109111891"/>
              <a:ext cx="2027977" cy="31849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WordArt 11"/>
            <p:cNvSpPr>
              <a:spLocks noChangeArrowheads="1" noChangeShapeType="1" noTextEdit="1"/>
            </p:cNvSpPr>
            <p:nvPr/>
          </p:nvSpPr>
          <p:spPr bwMode="auto">
            <a:xfrm>
              <a:off x="111235475" y="109001700"/>
              <a:ext cx="80757" cy="20755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1</a:t>
              </a:r>
              <a:endParaRPr lang="en-US" sz="800" kern="10" spc="0">
                <a:ln>
                  <a:noFill/>
                </a:ln>
                <a:solidFill>
                  <a:srgbClr val="808080"/>
                </a:solidFill>
                <a:effectLst>
                  <a:prstShdw prst="shdw17" dist="12700">
                    <a:srgbClr val="000000"/>
                  </a:prstShdw>
                </a:effectLst>
                <a:latin typeface="Arial Black"/>
              </a:endParaRPr>
            </a:p>
          </p:txBody>
        </p:sp>
        <p:sp>
          <p:nvSpPr>
            <p:cNvPr id="14" name="Line 12"/>
            <p:cNvSpPr>
              <a:spLocks noChangeShapeType="1"/>
            </p:cNvSpPr>
            <p:nvPr/>
          </p:nvSpPr>
          <p:spPr bwMode="auto">
            <a:xfrm flipH="1">
              <a:off x="109893554" y="109177553"/>
              <a:ext cx="2107224" cy="113965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5" name="Group 13"/>
            <p:cNvGrpSpPr>
              <a:grpSpLocks/>
            </p:cNvGrpSpPr>
            <p:nvPr/>
          </p:nvGrpSpPr>
          <p:grpSpPr bwMode="auto">
            <a:xfrm>
              <a:off x="108808998" y="110586646"/>
              <a:ext cx="80757" cy="543410"/>
              <a:chOff x="3532" y="6199"/>
              <a:chExt cx="107" cy="720"/>
            </a:xfrm>
          </p:grpSpPr>
          <p:sp>
            <p:nvSpPr>
              <p:cNvPr id="40" name="Line 14"/>
              <p:cNvSpPr>
                <a:spLocks noChangeShapeType="1"/>
              </p:cNvSpPr>
              <p:nvPr/>
            </p:nvSpPr>
            <p:spPr bwMode="auto">
              <a:xfrm flipV="1">
                <a:off x="3600" y="6199"/>
                <a:ext cx="0" cy="72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WordArt 15"/>
              <p:cNvSpPr>
                <a:spLocks noChangeArrowheads="1" noChangeShapeType="1" noTextEdit="1"/>
              </p:cNvSpPr>
              <p:nvPr/>
            </p:nvSpPr>
            <p:spPr bwMode="auto">
              <a:xfrm>
                <a:off x="3532" y="6481"/>
                <a:ext cx="107" cy="2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4</a:t>
                </a:r>
                <a:endParaRPr lang="en-US" sz="800" kern="10" spc="0">
                  <a:ln>
                    <a:noFill/>
                  </a:ln>
                  <a:solidFill>
                    <a:srgbClr val="808080"/>
                  </a:solidFill>
                  <a:effectLst>
                    <a:prstShdw prst="shdw17" dist="12700">
                      <a:srgbClr val="000000"/>
                    </a:prstShdw>
                  </a:effectLst>
                  <a:latin typeface="Arial Black"/>
                </a:endParaRPr>
              </a:p>
            </p:txBody>
          </p:sp>
        </p:grpSp>
        <p:sp>
          <p:nvSpPr>
            <p:cNvPr id="16" name="Line 16"/>
            <p:cNvSpPr>
              <a:spLocks noChangeShapeType="1"/>
            </p:cNvSpPr>
            <p:nvPr/>
          </p:nvSpPr>
          <p:spPr bwMode="auto">
            <a:xfrm flipH="1">
              <a:off x="109548639" y="109243215"/>
              <a:ext cx="2478555" cy="200156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7"/>
            <p:cNvSpPr>
              <a:spLocks noChangeShapeType="1"/>
            </p:cNvSpPr>
            <p:nvPr/>
          </p:nvSpPr>
          <p:spPr bwMode="auto">
            <a:xfrm flipH="1">
              <a:off x="108621823" y="111474971"/>
              <a:ext cx="172080" cy="14566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18"/>
            <p:cNvSpPr>
              <a:spLocks noChangeShapeType="1"/>
            </p:cNvSpPr>
            <p:nvPr/>
          </p:nvSpPr>
          <p:spPr bwMode="auto">
            <a:xfrm>
              <a:off x="109527507" y="111474971"/>
              <a:ext cx="173589" cy="14113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9"/>
            <p:cNvSpPr>
              <a:spLocks noChangeShapeType="1"/>
            </p:cNvSpPr>
            <p:nvPr/>
          </p:nvSpPr>
          <p:spPr bwMode="auto">
            <a:xfrm flipH="1">
              <a:off x="108911642" y="111496104"/>
              <a:ext cx="66417" cy="24151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20"/>
            <p:cNvSpPr>
              <a:spLocks noChangeShapeType="1"/>
            </p:cNvSpPr>
            <p:nvPr/>
          </p:nvSpPr>
          <p:spPr bwMode="auto">
            <a:xfrm>
              <a:off x="109365239" y="111490821"/>
              <a:ext cx="40001" cy="26868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WordArt 21"/>
            <p:cNvSpPr>
              <a:spLocks noChangeArrowheads="1" noChangeShapeType="1" noTextEdit="1"/>
            </p:cNvSpPr>
            <p:nvPr/>
          </p:nvSpPr>
          <p:spPr bwMode="auto">
            <a:xfrm>
              <a:off x="108416535" y="111282513"/>
              <a:ext cx="1486076" cy="670961"/>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wrap="none" fromWordArt="1">
              <a:prstTxWarp prst="textArchDown">
                <a:avLst>
                  <a:gd name="adj" fmla="val 0"/>
                </a:avLst>
              </a:prstTxWarp>
            </a:bodyPr>
            <a:lstStyle/>
            <a:p>
              <a:pPr algn="ctr" rtl="0">
                <a:buNone/>
              </a:pPr>
              <a:r>
                <a:rPr lang="en-US" sz="800" kern="10" spc="0" smtClean="0">
                  <a:ln>
                    <a:noFill/>
                  </a:ln>
                  <a:solidFill>
                    <a:srgbClr val="808080"/>
                  </a:solidFill>
                  <a:effectLst/>
                  <a:latin typeface="Arial Black"/>
                </a:rPr>
                <a:t>N     N     N     N</a:t>
              </a:r>
              <a:endParaRPr lang="en-US" sz="800" kern="10" spc="0">
                <a:ln>
                  <a:noFill/>
                </a:ln>
                <a:solidFill>
                  <a:srgbClr val="808080"/>
                </a:solidFill>
                <a:effectLst/>
                <a:latin typeface="Arial Black"/>
              </a:endParaRPr>
            </a:p>
          </p:txBody>
        </p:sp>
        <p:sp>
          <p:nvSpPr>
            <p:cNvPr id="22" name="Line 22"/>
            <p:cNvSpPr>
              <a:spLocks noChangeShapeType="1"/>
            </p:cNvSpPr>
            <p:nvPr/>
          </p:nvSpPr>
          <p:spPr bwMode="auto">
            <a:xfrm>
              <a:off x="113923091" y="109133779"/>
              <a:ext cx="662659"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WordArt 23"/>
            <p:cNvSpPr>
              <a:spLocks noChangeArrowheads="1" noChangeShapeType="1" noTextEdit="1"/>
            </p:cNvSpPr>
            <p:nvPr/>
          </p:nvSpPr>
          <p:spPr bwMode="auto">
            <a:xfrm>
              <a:off x="114160833" y="109020568"/>
              <a:ext cx="80757" cy="20755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9</a:t>
              </a:r>
              <a:endParaRPr lang="en-US" sz="800" kern="10" spc="0">
                <a:ln>
                  <a:noFill/>
                </a:ln>
                <a:solidFill>
                  <a:srgbClr val="808080"/>
                </a:solidFill>
                <a:effectLst>
                  <a:prstShdw prst="shdw17" dist="12700">
                    <a:srgbClr val="000000"/>
                  </a:prstShdw>
                </a:effectLst>
                <a:latin typeface="Arial Black"/>
              </a:endParaRPr>
            </a:p>
          </p:txBody>
        </p:sp>
        <p:sp>
          <p:nvSpPr>
            <p:cNvPr id="24" name="WordArt 24"/>
            <p:cNvSpPr>
              <a:spLocks noChangeArrowheads="1" noChangeShapeType="1" noTextEdit="1"/>
            </p:cNvSpPr>
            <p:nvPr/>
          </p:nvSpPr>
          <p:spPr bwMode="auto">
            <a:xfrm>
              <a:off x="107359149" y="109511902"/>
              <a:ext cx="240006" cy="20755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10</a:t>
              </a:r>
              <a:endParaRPr lang="en-US" sz="800" kern="10" spc="0">
                <a:ln>
                  <a:noFill/>
                </a:ln>
                <a:solidFill>
                  <a:srgbClr val="808080"/>
                </a:solidFill>
                <a:effectLst>
                  <a:prstShdw prst="shdw17" dist="12700">
                    <a:srgbClr val="000000"/>
                  </a:prstShdw>
                </a:effectLst>
                <a:latin typeface="Arial Black"/>
              </a:endParaRPr>
            </a:p>
          </p:txBody>
        </p:sp>
        <p:sp>
          <p:nvSpPr>
            <p:cNvPr id="25" name="WordArt 25"/>
            <p:cNvSpPr>
              <a:spLocks noChangeArrowheads="1" noChangeShapeType="1" noTextEdit="1"/>
            </p:cNvSpPr>
            <p:nvPr/>
          </p:nvSpPr>
          <p:spPr bwMode="auto">
            <a:xfrm>
              <a:off x="109793174" y="108646219"/>
              <a:ext cx="240006" cy="20755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10</a:t>
              </a:r>
              <a:endParaRPr lang="en-US" sz="800" kern="10" spc="0">
                <a:ln>
                  <a:noFill/>
                </a:ln>
                <a:solidFill>
                  <a:srgbClr val="808080"/>
                </a:solidFill>
                <a:effectLst>
                  <a:prstShdw prst="shdw17" dist="12700">
                    <a:srgbClr val="000000"/>
                  </a:prstShdw>
                </a:effectLst>
                <a:latin typeface="Arial Black"/>
              </a:endParaRPr>
            </a:p>
          </p:txBody>
        </p:sp>
        <p:sp>
          <p:nvSpPr>
            <p:cNvPr id="26" name="Line 26"/>
            <p:cNvSpPr>
              <a:spLocks noChangeShapeType="1"/>
            </p:cNvSpPr>
            <p:nvPr/>
          </p:nvSpPr>
          <p:spPr bwMode="auto">
            <a:xfrm>
              <a:off x="109428636" y="110601741"/>
              <a:ext cx="0" cy="54341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7"/>
            <p:cNvSpPr>
              <a:spLocks noChangeShapeType="1"/>
            </p:cNvSpPr>
            <p:nvPr/>
          </p:nvSpPr>
          <p:spPr bwMode="auto">
            <a:xfrm flipH="1">
              <a:off x="107981807" y="109595677"/>
              <a:ext cx="370575" cy="3441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8"/>
            <p:cNvSpPr>
              <a:spLocks noChangeShapeType="1"/>
            </p:cNvSpPr>
            <p:nvPr/>
          </p:nvSpPr>
          <p:spPr bwMode="auto">
            <a:xfrm flipH="1" flipV="1">
              <a:off x="108065582" y="110393434"/>
              <a:ext cx="304159" cy="128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9" name="Group 29"/>
            <p:cNvGrpSpPr>
              <a:grpSpLocks/>
            </p:cNvGrpSpPr>
            <p:nvPr/>
          </p:nvGrpSpPr>
          <p:grpSpPr bwMode="auto">
            <a:xfrm>
              <a:off x="109074665" y="109727001"/>
              <a:ext cx="80757" cy="569826"/>
              <a:chOff x="3919" y="5234"/>
              <a:chExt cx="107" cy="755"/>
            </a:xfrm>
          </p:grpSpPr>
          <p:sp>
            <p:nvSpPr>
              <p:cNvPr id="38" name="Line 30"/>
              <p:cNvSpPr>
                <a:spLocks noChangeShapeType="1"/>
              </p:cNvSpPr>
              <p:nvPr/>
            </p:nvSpPr>
            <p:spPr bwMode="auto">
              <a:xfrm>
                <a:off x="3986" y="5234"/>
                <a:ext cx="0" cy="75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WordArt 31"/>
              <p:cNvSpPr>
                <a:spLocks noChangeArrowheads="1" noChangeShapeType="1" noTextEdit="1"/>
              </p:cNvSpPr>
              <p:nvPr/>
            </p:nvSpPr>
            <p:spPr bwMode="auto">
              <a:xfrm>
                <a:off x="3919" y="5400"/>
                <a:ext cx="107" cy="2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2</a:t>
                </a:r>
                <a:endParaRPr lang="en-US" sz="800" kern="10" spc="0">
                  <a:ln>
                    <a:noFill/>
                  </a:ln>
                  <a:solidFill>
                    <a:srgbClr val="808080"/>
                  </a:solidFill>
                  <a:effectLst>
                    <a:prstShdw prst="shdw17" dist="12700">
                      <a:srgbClr val="000000"/>
                    </a:prstShdw>
                  </a:effectLst>
                  <a:latin typeface="Arial Black"/>
                </a:endParaRPr>
              </a:p>
            </p:txBody>
          </p:sp>
        </p:grpSp>
        <p:sp>
          <p:nvSpPr>
            <p:cNvPr id="30" name="WordArt 32"/>
            <p:cNvSpPr>
              <a:spLocks noChangeArrowheads="1" noChangeShapeType="1" noTextEdit="1"/>
            </p:cNvSpPr>
            <p:nvPr/>
          </p:nvSpPr>
          <p:spPr bwMode="auto">
            <a:xfrm>
              <a:off x="110334320" y="109847759"/>
              <a:ext cx="80757" cy="20755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3</a:t>
              </a:r>
              <a:endParaRPr lang="en-US" sz="800" kern="10" spc="0">
                <a:ln>
                  <a:noFill/>
                </a:ln>
                <a:solidFill>
                  <a:srgbClr val="808080"/>
                </a:solidFill>
                <a:effectLst>
                  <a:prstShdw prst="shdw17" dist="12700">
                    <a:srgbClr val="000000"/>
                  </a:prstShdw>
                </a:effectLst>
                <a:latin typeface="Arial Black"/>
              </a:endParaRPr>
            </a:p>
          </p:txBody>
        </p:sp>
        <p:sp>
          <p:nvSpPr>
            <p:cNvPr id="31" name="WordArt 33"/>
            <p:cNvSpPr>
              <a:spLocks noChangeArrowheads="1" noChangeShapeType="1" noTextEdit="1"/>
            </p:cNvSpPr>
            <p:nvPr/>
          </p:nvSpPr>
          <p:spPr bwMode="auto">
            <a:xfrm>
              <a:off x="110903391" y="109901346"/>
              <a:ext cx="80757" cy="20755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5</a:t>
              </a:r>
              <a:endParaRPr lang="en-US" sz="800" kern="10" spc="0">
                <a:ln>
                  <a:noFill/>
                </a:ln>
                <a:solidFill>
                  <a:srgbClr val="808080"/>
                </a:solidFill>
                <a:effectLst>
                  <a:prstShdw prst="shdw17" dist="12700">
                    <a:srgbClr val="000000"/>
                  </a:prstShdw>
                </a:effectLst>
                <a:latin typeface="Arial Black"/>
              </a:endParaRPr>
            </a:p>
          </p:txBody>
        </p:sp>
        <p:sp>
          <p:nvSpPr>
            <p:cNvPr id="32" name="WordArt 34"/>
            <p:cNvSpPr>
              <a:spLocks noChangeArrowheads="1" noChangeShapeType="1" noTextEdit="1"/>
            </p:cNvSpPr>
            <p:nvPr/>
          </p:nvSpPr>
          <p:spPr bwMode="auto">
            <a:xfrm>
              <a:off x="109057306" y="111685543"/>
              <a:ext cx="80757" cy="20755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7</a:t>
              </a:r>
              <a:endParaRPr lang="en-US" sz="800" kern="10" spc="0">
                <a:ln>
                  <a:noFill/>
                </a:ln>
                <a:solidFill>
                  <a:srgbClr val="808080"/>
                </a:solidFill>
                <a:effectLst>
                  <a:prstShdw prst="shdw17" dist="12700">
                    <a:srgbClr val="000000"/>
                  </a:prstShdw>
                </a:effectLst>
                <a:latin typeface="Arial Black"/>
              </a:endParaRPr>
            </a:p>
          </p:txBody>
        </p:sp>
        <p:sp>
          <p:nvSpPr>
            <p:cNvPr id="33" name="WordArt 35"/>
            <p:cNvSpPr>
              <a:spLocks noChangeArrowheads="1" noChangeShapeType="1" noTextEdit="1"/>
            </p:cNvSpPr>
            <p:nvPr/>
          </p:nvSpPr>
          <p:spPr bwMode="auto">
            <a:xfrm>
              <a:off x="108361439" y="111004770"/>
              <a:ext cx="80757" cy="20755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8</a:t>
              </a:r>
              <a:endParaRPr lang="en-US" sz="800" kern="10" spc="0">
                <a:ln>
                  <a:noFill/>
                </a:ln>
                <a:solidFill>
                  <a:srgbClr val="808080"/>
                </a:solidFill>
                <a:effectLst>
                  <a:prstShdw prst="shdw17" dist="12700">
                    <a:srgbClr val="000000"/>
                  </a:prstShdw>
                </a:effectLst>
                <a:latin typeface="Arial Black"/>
              </a:endParaRPr>
            </a:p>
          </p:txBody>
        </p:sp>
        <p:sp>
          <p:nvSpPr>
            <p:cNvPr id="34" name="WordArt 36"/>
            <p:cNvSpPr>
              <a:spLocks noChangeArrowheads="1" noChangeShapeType="1" noTextEdit="1"/>
            </p:cNvSpPr>
            <p:nvPr/>
          </p:nvSpPr>
          <p:spPr bwMode="auto">
            <a:xfrm>
              <a:off x="108997682" y="112422920"/>
              <a:ext cx="240006" cy="20755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10</a:t>
              </a:r>
              <a:endParaRPr lang="en-US" sz="800" kern="10" spc="0">
                <a:ln>
                  <a:noFill/>
                </a:ln>
                <a:solidFill>
                  <a:srgbClr val="808080"/>
                </a:solidFill>
                <a:effectLst>
                  <a:prstShdw prst="shdw17" dist="12700">
                    <a:srgbClr val="000000"/>
                  </a:prstShdw>
                </a:effectLst>
                <a:latin typeface="Arial Black"/>
              </a:endParaRPr>
            </a:p>
          </p:txBody>
        </p:sp>
        <p:sp>
          <p:nvSpPr>
            <p:cNvPr id="35" name="WordArt 37"/>
            <p:cNvSpPr>
              <a:spLocks noChangeArrowheads="1" noChangeShapeType="1" noTextEdit="1"/>
            </p:cNvSpPr>
            <p:nvPr/>
          </p:nvSpPr>
          <p:spPr bwMode="auto">
            <a:xfrm>
              <a:off x="109386371" y="110810048"/>
              <a:ext cx="80757" cy="20755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6</a:t>
              </a:r>
              <a:endParaRPr lang="en-US" sz="800" kern="10" spc="0">
                <a:ln>
                  <a:noFill/>
                </a:ln>
                <a:solidFill>
                  <a:srgbClr val="808080"/>
                </a:solidFill>
                <a:effectLst>
                  <a:prstShdw prst="shdw17" dist="12700">
                    <a:srgbClr val="000000"/>
                  </a:prstShdw>
                </a:effectLst>
                <a:latin typeface="Arial Black"/>
              </a:endParaRPr>
            </a:p>
          </p:txBody>
        </p:sp>
        <p:sp>
          <p:nvSpPr>
            <p:cNvPr id="36" name="WordArt 38"/>
            <p:cNvSpPr>
              <a:spLocks noChangeArrowheads="1" noChangeShapeType="1" noTextEdit="1"/>
            </p:cNvSpPr>
            <p:nvPr/>
          </p:nvSpPr>
          <p:spPr bwMode="auto">
            <a:xfrm>
              <a:off x="108260304" y="110280978"/>
              <a:ext cx="80757" cy="20755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8</a:t>
              </a:r>
              <a:endParaRPr lang="en-US" sz="800" kern="10" spc="0">
                <a:ln>
                  <a:noFill/>
                </a:ln>
                <a:solidFill>
                  <a:srgbClr val="808080"/>
                </a:solidFill>
                <a:effectLst>
                  <a:prstShdw prst="shdw17" dist="12700">
                    <a:srgbClr val="000000"/>
                  </a:prstShdw>
                </a:effectLst>
                <a:latin typeface="Arial Black"/>
              </a:endParaRPr>
            </a:p>
          </p:txBody>
        </p:sp>
        <p:sp>
          <p:nvSpPr>
            <p:cNvPr id="37" name="WordArt 39"/>
            <p:cNvSpPr>
              <a:spLocks noChangeArrowheads="1" noChangeShapeType="1" noTextEdit="1"/>
            </p:cNvSpPr>
            <p:nvPr/>
          </p:nvSpPr>
          <p:spPr bwMode="auto">
            <a:xfrm>
              <a:off x="108199171" y="109622093"/>
              <a:ext cx="80757" cy="20755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n-US" sz="800" kern="10" spc="0" smtClean="0">
                  <a:ln>
                    <a:noFill/>
                  </a:ln>
                  <a:solidFill>
                    <a:srgbClr val="808080"/>
                  </a:solidFill>
                  <a:effectLst>
                    <a:prstShdw prst="shdw17" dist="12700">
                      <a:srgbClr val="000000"/>
                    </a:prstShdw>
                  </a:effectLst>
                  <a:latin typeface="Arial Black"/>
                </a:rPr>
                <a:t>8</a:t>
              </a:r>
              <a:endParaRPr lang="en-US" sz="800" kern="10" spc="0">
                <a:ln>
                  <a:noFill/>
                </a:ln>
                <a:solidFill>
                  <a:srgbClr val="808080"/>
                </a:solidFill>
                <a:effectLst>
                  <a:prstShdw prst="shdw17" dist="12700">
                    <a:srgbClr val="000000"/>
                  </a:prstShdw>
                </a:effectLst>
                <a:latin typeface="Arial Black"/>
              </a:endParaRPr>
            </a:p>
          </p:txBody>
        </p:sp>
      </p:grpSp>
      <p:sp>
        <p:nvSpPr>
          <p:cNvPr id="42" name="TextBox 41"/>
          <p:cNvSpPr txBox="1"/>
          <p:nvPr/>
        </p:nvSpPr>
        <p:spPr>
          <a:xfrm>
            <a:off x="1357091" y="304799"/>
            <a:ext cx="6384120" cy="461665"/>
          </a:xfrm>
          <a:prstGeom prst="rect">
            <a:avLst/>
          </a:prstGeom>
          <a:noFill/>
        </p:spPr>
        <p:txBody>
          <a:bodyPr wrap="none" rtlCol="0">
            <a:spAutoFit/>
          </a:bodyPr>
          <a:lstStyle/>
          <a:p>
            <a:r>
              <a:rPr lang="en-US" sz="2400" b="1" u="sng" dirty="0"/>
              <a:t>Community Health Evangelism (CHE) Description</a:t>
            </a:r>
            <a:endParaRPr lang="en-US" sz="2400" dirty="0"/>
          </a:p>
        </p:txBody>
      </p:sp>
      <p:sp>
        <p:nvSpPr>
          <p:cNvPr id="43" name="TextBox 42"/>
          <p:cNvSpPr txBox="1"/>
          <p:nvPr/>
        </p:nvSpPr>
        <p:spPr>
          <a:xfrm>
            <a:off x="761999" y="838200"/>
            <a:ext cx="7467601" cy="923330"/>
          </a:xfrm>
          <a:prstGeom prst="rect">
            <a:avLst/>
          </a:prstGeom>
          <a:solidFill>
            <a:schemeClr val="accent2">
              <a:lumMod val="20000"/>
              <a:lumOff val="80000"/>
            </a:schemeClr>
          </a:solidFill>
          <a:ln>
            <a:solidFill>
              <a:schemeClr val="tx1"/>
            </a:solidFill>
          </a:ln>
        </p:spPr>
        <p:txBody>
          <a:bodyPr wrap="square" rtlCol="0">
            <a:spAutoFit/>
          </a:bodyPr>
          <a:lstStyle/>
          <a:p>
            <a:pPr marL="285750" lvl="0" indent="-285750">
              <a:buFont typeface="Arial" panose="020B0604020202020204" pitchFamily="34" charset="0"/>
              <a:buChar char="•"/>
            </a:pPr>
            <a:r>
              <a:rPr lang="en-US" dirty="0"/>
              <a:t>People take responsibility for their own physical and spiritual health.</a:t>
            </a:r>
          </a:p>
          <a:p>
            <a:pPr marL="285750" indent="-285750">
              <a:buFont typeface="Arial" panose="020B0604020202020204" pitchFamily="34" charset="0"/>
              <a:buChar char="•"/>
            </a:pPr>
            <a:r>
              <a:rPr lang="en-US" dirty="0"/>
              <a:t>The goal is individual changed lives who affect others, who in turn affect others	thereby the community becomes changed from the inside out.</a:t>
            </a:r>
            <a:endParaRPr lang="en-US" dirty="0"/>
          </a:p>
        </p:txBody>
      </p:sp>
    </p:spTree>
    <p:extLst>
      <p:ext uri="{BB962C8B-B14F-4D97-AF65-F5344CB8AC3E}">
        <p14:creationId xmlns:p14="http://schemas.microsoft.com/office/powerpoint/2010/main" val="1641850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351" y="914400"/>
            <a:ext cx="8229600" cy="5668963"/>
          </a:xfrm>
          <a:solidFill>
            <a:schemeClr val="tx2">
              <a:lumMod val="20000"/>
              <a:lumOff val="80000"/>
            </a:schemeClr>
          </a:solidFill>
        </p:spPr>
        <p:txBody>
          <a:bodyPr>
            <a:normAutofit fontScale="77500" lnSpcReduction="20000"/>
          </a:bodyPr>
          <a:lstStyle/>
          <a:p>
            <a:pPr marL="514350" lvl="0" indent="-514350">
              <a:buFont typeface="+mj-lt"/>
              <a:buAutoNum type="arabicPeriod"/>
            </a:pPr>
            <a:r>
              <a:rPr lang="en-US" dirty="0"/>
              <a:t>A training team of two to four people come from the outside with different vocational skills.  They come to a community (give definition of community) to do the following:</a:t>
            </a:r>
          </a:p>
          <a:p>
            <a:pPr marL="1314450" lvl="2" indent="-514350"/>
            <a:r>
              <a:rPr lang="en-US" dirty="0"/>
              <a:t>Raise up a vision in the community for a </a:t>
            </a:r>
            <a:r>
              <a:rPr lang="en-US" dirty="0" err="1"/>
              <a:t>wholistic</a:t>
            </a:r>
            <a:r>
              <a:rPr lang="en-US" dirty="0"/>
              <a:t> ministry</a:t>
            </a:r>
          </a:p>
          <a:p>
            <a:pPr marL="1314450" lvl="2" indent="-514350"/>
            <a:r>
              <a:rPr lang="en-US" dirty="0"/>
              <a:t>Help the community identify their needs</a:t>
            </a:r>
          </a:p>
          <a:p>
            <a:pPr marL="1314450" lvl="2" indent="-514350"/>
            <a:r>
              <a:rPr lang="en-US" dirty="0"/>
              <a:t>Help the community to do something</a:t>
            </a:r>
          </a:p>
          <a:p>
            <a:pPr marL="514350" lvl="0" indent="-514350">
              <a:buFont typeface="+mj-lt"/>
              <a:buAutoNum type="arabicPeriod"/>
            </a:pPr>
            <a:r>
              <a:rPr lang="en-US" dirty="0"/>
              <a:t>The community then chooses a committee to represent them in overseeing the work.</a:t>
            </a:r>
          </a:p>
          <a:p>
            <a:pPr marL="514350" lvl="0" indent="-514350">
              <a:buFont typeface="+mj-lt"/>
              <a:buAutoNum type="arabicPeriod"/>
            </a:pPr>
            <a:r>
              <a:rPr lang="en-US" dirty="0"/>
              <a:t>The training team then trains the committee in their role, and helps them decide how they will supervise the program.</a:t>
            </a:r>
          </a:p>
          <a:p>
            <a:pPr marL="514350" lvl="0" indent="-514350">
              <a:buFont typeface="+mj-lt"/>
              <a:buAutoNum type="arabicPeriod"/>
            </a:pPr>
            <a:r>
              <a:rPr lang="en-US" dirty="0"/>
              <a:t>The committee then chooses the </a:t>
            </a:r>
            <a:r>
              <a:rPr lang="en-US" dirty="0" err="1"/>
              <a:t>CHEs.</a:t>
            </a:r>
            <a:endParaRPr lang="en-US" dirty="0"/>
          </a:p>
          <a:p>
            <a:pPr marL="514350" lvl="0" indent="-514350">
              <a:buFont typeface="+mj-lt"/>
              <a:buAutoNum type="arabicPeriod"/>
            </a:pPr>
            <a:r>
              <a:rPr lang="en-US" dirty="0"/>
              <a:t>The training team trains the CHEs in health and spiritual topics, two half days a week and does prevention and care, as well as evangelism and follow-up</a:t>
            </a:r>
            <a:r>
              <a:rPr lang="en-US" dirty="0" smtClean="0"/>
              <a:t>.</a:t>
            </a:r>
            <a:endParaRPr lang="en-US" dirty="0"/>
          </a:p>
        </p:txBody>
      </p:sp>
      <p:sp>
        <p:nvSpPr>
          <p:cNvPr id="4" name="TextBox 3"/>
          <p:cNvSpPr txBox="1"/>
          <p:nvPr/>
        </p:nvSpPr>
        <p:spPr>
          <a:xfrm>
            <a:off x="1357091" y="228600"/>
            <a:ext cx="6384120" cy="461665"/>
          </a:xfrm>
          <a:prstGeom prst="rect">
            <a:avLst/>
          </a:prstGeom>
          <a:noFill/>
        </p:spPr>
        <p:txBody>
          <a:bodyPr wrap="none" rtlCol="0">
            <a:spAutoFit/>
          </a:bodyPr>
          <a:lstStyle/>
          <a:p>
            <a:r>
              <a:rPr lang="en-US" sz="2400" b="1" u="sng" dirty="0"/>
              <a:t>Community Health Evangelism (CHE) Description</a:t>
            </a:r>
            <a:endParaRPr lang="en-US" sz="2400" dirty="0"/>
          </a:p>
        </p:txBody>
      </p:sp>
    </p:spTree>
    <p:extLst>
      <p:ext uri="{BB962C8B-B14F-4D97-AF65-F5344CB8AC3E}">
        <p14:creationId xmlns:p14="http://schemas.microsoft.com/office/powerpoint/2010/main" val="1341396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2568</TotalTime>
  <Words>543</Words>
  <Application>Microsoft Office PowerPoint</Application>
  <PresentationFormat>On-screen Show (4:3)</PresentationFormat>
  <Paragraphs>98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COMMUNITY HEALTH EVANGELISM (CHE) </vt:lpstr>
      <vt:lpstr>PowerPoint Presentation</vt:lpstr>
      <vt:lpstr>PowerPoint Presentation</vt:lpstr>
      <vt:lpstr>PowerPoint Presentation</vt:lpstr>
      <vt:lpstr>The Community Health Evangelism Approach</vt:lpstr>
      <vt:lpstr>The Community Health Evangelism Approach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Ekstrand</dc:creator>
  <cp:lastModifiedBy>Pete Ekstrand</cp:lastModifiedBy>
  <cp:revision>24</cp:revision>
  <cp:lastPrinted>2014-11-11T12:58:25Z</cp:lastPrinted>
  <dcterms:created xsi:type="dcterms:W3CDTF">2014-10-25T15:06:34Z</dcterms:created>
  <dcterms:modified xsi:type="dcterms:W3CDTF">2014-11-11T13:11:33Z</dcterms:modified>
</cp:coreProperties>
</file>