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1" r:id="rId4"/>
    <p:sldId id="262" r:id="rId5"/>
    <p:sldId id="263" r:id="rId6"/>
    <p:sldId id="259" r:id="rId7"/>
    <p:sldId id="264" r:id="rId8"/>
    <p:sldId id="265" r:id="rId9"/>
    <p:sldId id="260" r:id="rId10"/>
    <p:sldId id="266" r:id="rId11"/>
    <p:sldId id="267" r:id="rId12"/>
    <p:sldId id="268" r:id="rId13"/>
    <p:sldId id="272" r:id="rId14"/>
    <p:sldId id="269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64" autoAdjust="0"/>
    <p:restoredTop sz="94767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E897-596F-44D0-9012-CD236A5CFE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745D-3786-478E-ABBE-ED344BE9E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irdepconsult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Description: C:\Documents and Settings\User\My Documents\My Pictures\New hope village pics 21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1" y="381000"/>
            <a:ext cx="7620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STARTING  AND SUSTAINING A NGO- THE CASE OF SIRDEP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dirty="0" smtClean="0">
                <a:solidFill>
                  <a:srgbClr val="FFC000"/>
                </a:solidFill>
              </a:rPr>
              <a:t>PRESENTED BY 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Mme MBAH  GRACE NYIEH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BOARD  CHAIRPERSON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Internship /volunteer </a:t>
            </a:r>
            <a:r>
              <a:rPr lang="en-US" dirty="0" err="1" smtClean="0">
                <a:solidFill>
                  <a:schemeClr val="accent2"/>
                </a:solidFill>
              </a:rPr>
              <a:t>programme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Opportunities given to  young graduates  for  field experience</a:t>
            </a:r>
          </a:p>
          <a:p>
            <a:r>
              <a:rPr lang="en-US" dirty="0" smtClean="0"/>
              <a:t>Volunteers provide very useful services and sometimes source for funding</a:t>
            </a:r>
          </a:p>
          <a:p>
            <a:r>
              <a:rPr lang="en-US" dirty="0" smtClean="0"/>
              <a:t>Nursery for SIRDEP and other NGOs for recruitment</a:t>
            </a:r>
          </a:p>
          <a:p>
            <a:r>
              <a:rPr lang="en-US" dirty="0" smtClean="0"/>
              <a:t>Enhances partnership with some </a:t>
            </a:r>
            <a:r>
              <a:rPr lang="en-US" dirty="0" err="1" smtClean="0"/>
              <a:t>Gov’t</a:t>
            </a:r>
            <a:r>
              <a:rPr lang="en-US" dirty="0" smtClean="0"/>
              <a:t> services like the NEF and international  </a:t>
            </a:r>
            <a:r>
              <a:rPr lang="en-US" dirty="0" err="1" smtClean="0"/>
              <a:t>organisations</a:t>
            </a:r>
            <a:r>
              <a:rPr lang="en-US" dirty="0" smtClean="0"/>
              <a:t> like VSO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Networking/partnership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Networking and partnership development  has proven to be very rewarding in terms of:</a:t>
            </a:r>
          </a:p>
          <a:p>
            <a:r>
              <a:rPr lang="en-US" dirty="0" smtClean="0"/>
              <a:t>Sharing information</a:t>
            </a:r>
          </a:p>
          <a:p>
            <a:r>
              <a:rPr lang="en-US" dirty="0" smtClean="0"/>
              <a:t>Capacity building</a:t>
            </a:r>
          </a:p>
          <a:p>
            <a:r>
              <a:rPr lang="en-US" dirty="0" smtClean="0"/>
              <a:t>Joint ventures</a:t>
            </a:r>
          </a:p>
          <a:p>
            <a:r>
              <a:rPr lang="en-US" dirty="0" smtClean="0"/>
              <a:t>Fund raising opportunities</a:t>
            </a:r>
          </a:p>
          <a:p>
            <a:pPr>
              <a:buNone/>
            </a:pPr>
            <a:r>
              <a:rPr lang="en-US" dirty="0" smtClean="0"/>
              <a:t>SIRDEP Belongs to 5 networks and has been in leadership position for some of them.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Description: Description: C:\Documents and Settings\User\My Documents\My Pictures\evaluation pics mforya 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908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Successes  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Built a high reputation (Branding) as  a national NGO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Common vision of the members has not dwindled over the years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strong multidisciplinary and professionally  apt team  in place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Scope of our clients  has grown  in </a:t>
            </a:r>
            <a:r>
              <a:rPr lang="en-US" smtClean="0"/>
              <a:t>leaps and bounds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Staff strength has grown 13 permanent staff 1 volunteer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Diversification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GBNP is a multiplier effect of SIRDEP</a:t>
            </a:r>
          </a:p>
          <a:p>
            <a:r>
              <a:rPr lang="en-US" dirty="0" smtClean="0"/>
              <a:t>Young Cameroonians being given the quality education that is necessary  for our development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Challenges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SIRDEP  serves as a grooming ground for big international NGOs who recruit our well trained staff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Telling the story of our successes (No communication officer)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Being able to have funding from project proposals is very difficult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How to get a champion for our course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Orphans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Victims or HIV/AIDS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2457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764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:\Orphan support pics\IMG_196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19600"/>
            <a:ext cx="3352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Orphan support pics\IMG_192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267200"/>
            <a:ext cx="4419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/>
                </a:solidFill>
              </a:rPr>
              <a:t>Conclusion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Glory be to God for sustaining SIRDEP for the past 22 years</a:t>
            </a:r>
            <a:endParaRPr lang="en-US" sz="7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scription: Description: Picture 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8486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THANKS  FOR YOUR KIND ATTENTION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Introduction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Genesis</a:t>
            </a:r>
          </a:p>
          <a:p>
            <a:pPr>
              <a:buNone/>
            </a:pPr>
            <a:r>
              <a:rPr lang="en-US" dirty="0" smtClean="0"/>
              <a:t>Initial Management</a:t>
            </a:r>
          </a:p>
          <a:p>
            <a:pPr>
              <a:buNone/>
            </a:pPr>
            <a:r>
              <a:rPr lang="en-US" dirty="0" smtClean="0"/>
              <a:t>Growth and Management Strategies                </a:t>
            </a:r>
          </a:p>
          <a:p>
            <a:pPr>
              <a:buNone/>
            </a:pPr>
            <a:r>
              <a:rPr lang="en-US" dirty="0" smtClean="0"/>
              <a:t>Networking/partnership development</a:t>
            </a:r>
          </a:p>
          <a:p>
            <a:pPr>
              <a:buNone/>
            </a:pPr>
            <a:r>
              <a:rPr lang="en-US" dirty="0" smtClean="0"/>
              <a:t>Successes and Challenges </a:t>
            </a:r>
          </a:p>
          <a:p>
            <a:pPr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66"/>
                </a:solidFill>
              </a:rPr>
              <a:t>S</a:t>
            </a:r>
            <a:r>
              <a:rPr lang="en-US" dirty="0" smtClean="0"/>
              <a:t>ociety for </a:t>
            </a:r>
            <a:r>
              <a:rPr lang="en-US" dirty="0" smtClean="0">
                <a:solidFill>
                  <a:srgbClr val="FF0066"/>
                </a:solidFill>
              </a:rPr>
              <a:t>I</a:t>
            </a:r>
            <a:r>
              <a:rPr lang="en-US" dirty="0" smtClean="0"/>
              <a:t>nitiatives in </a:t>
            </a:r>
            <a:r>
              <a:rPr lang="en-US" dirty="0" smtClean="0">
                <a:solidFill>
                  <a:srgbClr val="FF0066"/>
                </a:solidFill>
              </a:rPr>
              <a:t>R</a:t>
            </a:r>
            <a:r>
              <a:rPr lang="en-US" dirty="0" smtClean="0"/>
              <a:t>ural </a:t>
            </a:r>
            <a:r>
              <a:rPr lang="en-US" dirty="0" smtClean="0">
                <a:solidFill>
                  <a:srgbClr val="FF0066"/>
                </a:solidFill>
              </a:rPr>
              <a:t>D</a:t>
            </a:r>
            <a:r>
              <a:rPr lang="en-US" dirty="0" smtClean="0"/>
              <a:t>evelopment and </a:t>
            </a:r>
            <a:r>
              <a:rPr lang="en-US" dirty="0" smtClean="0">
                <a:solidFill>
                  <a:srgbClr val="FF0066"/>
                </a:solidFill>
              </a:rPr>
              <a:t>E</a:t>
            </a:r>
            <a:r>
              <a:rPr lang="en-US" dirty="0" smtClean="0"/>
              <a:t>nvironmental </a:t>
            </a:r>
            <a:r>
              <a:rPr lang="en-US" dirty="0" smtClean="0">
                <a:solidFill>
                  <a:srgbClr val="FF0066"/>
                </a:solidFill>
              </a:rPr>
              <a:t>P</a:t>
            </a:r>
            <a:r>
              <a:rPr lang="en-US" dirty="0" smtClean="0"/>
              <a:t>rotection (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SIRDEP)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FF0066"/>
                </a:solidFill>
              </a:rPr>
              <a:t>Location:</a:t>
            </a:r>
            <a:r>
              <a:rPr lang="en-GB" b="1" dirty="0" smtClean="0"/>
              <a:t>  </a:t>
            </a:r>
            <a:r>
              <a:rPr lang="en-GB" dirty="0" err="1" smtClean="0"/>
              <a:t>Ntarinkon</a:t>
            </a:r>
            <a:r>
              <a:rPr lang="en-GB" dirty="0" smtClean="0"/>
              <a:t> Mankon - Bamenda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0066"/>
                </a:solidFill>
              </a:rPr>
              <a:t>Address:</a:t>
            </a:r>
            <a:r>
              <a:rPr lang="en-GB" dirty="0" smtClean="0"/>
              <a:t> P.O. Box 682 Mankon-Bamenda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/>
              <a:t>			North West Region - Cameroon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66"/>
                </a:solidFill>
              </a:rPr>
              <a:t>E-mail: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sirdepconsult@yahoo.com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66"/>
                </a:solidFill>
              </a:rPr>
              <a:t>Tel:</a:t>
            </a:r>
            <a:r>
              <a:rPr lang="de-DE" dirty="0" smtClean="0"/>
              <a:t> (237) 33208961 / 77501456 / 77501451 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/>
              <a:t>   </a:t>
            </a:r>
            <a:r>
              <a:rPr lang="en-GB" dirty="0" smtClean="0">
                <a:solidFill>
                  <a:srgbClr val="FF0066"/>
                </a:solidFill>
              </a:rPr>
              <a:t>Website:</a:t>
            </a:r>
            <a:r>
              <a:rPr lang="en-GB" dirty="0" smtClean="0"/>
              <a:t> </a:t>
            </a:r>
            <a:r>
              <a:rPr lang="en-US" dirty="0" smtClean="0"/>
              <a:t>	www.sirdep.wordpress.com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Genesis</a:t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Originated from a common vision of 4  founding members (2 females 2 males) in 1992 , Colleagues in German Project  and also people who had studied abroad and decided to come back home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Zero Funding</a:t>
            </a:r>
          </a:p>
          <a:p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  How to reach communities or rural poor with  participatory development initiatives  out of </a:t>
            </a:r>
            <a:r>
              <a:rPr lang="en-US" dirty="0" err="1" smtClean="0">
                <a:solidFill>
                  <a:srgbClr val="FF0000"/>
                </a:solidFill>
              </a:rPr>
              <a:t>Gov’t</a:t>
            </a:r>
            <a:r>
              <a:rPr lang="en-US" dirty="0" smtClean="0">
                <a:solidFill>
                  <a:srgbClr val="FF0000"/>
                </a:solidFill>
              </a:rPr>
              <a:t> Structures</a:t>
            </a:r>
          </a:p>
          <a:p>
            <a:endParaRPr lang="en-US" dirty="0" smtClean="0"/>
          </a:p>
          <a:p>
            <a:r>
              <a:rPr lang="en-US" dirty="0" err="1" smtClean="0"/>
              <a:t>Legalisation</a:t>
            </a:r>
            <a:r>
              <a:rPr lang="en-US" dirty="0" smtClean="0"/>
              <a:t> process </a:t>
            </a:r>
          </a:p>
          <a:p>
            <a:pPr>
              <a:buNone/>
            </a:pPr>
            <a:r>
              <a:rPr lang="en-US" dirty="0" smtClean="0"/>
              <a:t>No NGO legal frame work, hence Law of association  Recognized officially in 1993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Genesis Cont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Setting up of the structure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Executive /Board of Directors, Logistics, office, staff etc ( a bamboo chair and a little table)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Initial management </a:t>
            </a:r>
          </a:p>
          <a:p>
            <a:r>
              <a:rPr lang="en-US" dirty="0" smtClean="0"/>
              <a:t>Co opted  other </a:t>
            </a:r>
            <a:r>
              <a:rPr lang="en-US" dirty="0" err="1" smtClean="0"/>
              <a:t>multidisplinary</a:t>
            </a:r>
            <a:r>
              <a:rPr lang="en-US" dirty="0" smtClean="0"/>
              <a:t>/ talented friends and colleagues  into the fold</a:t>
            </a:r>
          </a:p>
          <a:p>
            <a:r>
              <a:rPr lang="en-US" dirty="0" smtClean="0"/>
              <a:t>Volunteer co –</a:t>
            </a:r>
            <a:r>
              <a:rPr lang="en-US" dirty="0" err="1" smtClean="0"/>
              <a:t>ordinator</a:t>
            </a:r>
            <a:r>
              <a:rPr lang="en-US" dirty="0" smtClean="0"/>
              <a:t>  and one  paid  staff (from member contributions)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Growth and 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Accountability/Transparency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Financial  and narrative reporting(half yearly)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External and internal audits (yearly 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Manuals of procedures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Rigorous Checks/balance (Board meetings and executive  co-ordination meetings)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Strategic planning, implementation, Monitoring and evaluation</a:t>
            </a:r>
          </a:p>
          <a:p>
            <a:pPr>
              <a:buNone/>
            </a:pPr>
            <a:r>
              <a:rPr lang="en-US" dirty="0" smtClean="0"/>
              <a:t>3 year strategic plan (Elaborated by Board and Executive)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Ensures the steering of the organization in the direction of growth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Growth and Management Strategies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Yearly operational plan ( Derived from the Strategic Plan and budget is based on it. (</a:t>
            </a:r>
            <a:r>
              <a:rPr lang="en-US" dirty="0" smtClean="0">
                <a:solidFill>
                  <a:srgbClr val="00B0F0"/>
                </a:solidFill>
              </a:rPr>
              <a:t>Done by executive and presented to board for approval   &gt; 50MFCFA)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Monitoring and Evaluation is carried out at all levels to ensure smooth implementation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Mobilisation</a:t>
            </a:r>
            <a:r>
              <a:rPr lang="en-US" dirty="0" smtClean="0">
                <a:solidFill>
                  <a:schemeClr val="accent2"/>
                </a:solidFill>
              </a:rPr>
              <a:t> of resources (fund raising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Provision of services (consultancy) </a:t>
            </a:r>
            <a:r>
              <a:rPr lang="en-US" dirty="0" smtClean="0">
                <a:solidFill>
                  <a:srgbClr val="FF0000"/>
                </a:solidFill>
              </a:rPr>
              <a:t>&gt;80% of our income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Projects proposals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Subventions from Government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Contributions from Membership dues about $60/annum/member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Investments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Landed property for  office premises/rents for income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treasury ‘</a:t>
            </a:r>
            <a:r>
              <a:rPr lang="en-US" dirty="0" err="1" smtClean="0"/>
              <a:t>bons</a:t>
            </a:r>
            <a:r>
              <a:rPr lang="en-US" dirty="0" smtClean="0"/>
              <a:t>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Term deposits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6" descr="Description: IMG_0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19400"/>
            <a:ext cx="5029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573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STARTING  AND SUSTAINING A NGO- THE CASE OF SIRDEP</vt:lpstr>
      <vt:lpstr>OUTLINE </vt:lpstr>
      <vt:lpstr>Introduction</vt:lpstr>
      <vt:lpstr> Genesis </vt:lpstr>
      <vt:lpstr>Genesis Cont </vt:lpstr>
      <vt:lpstr>Growth and Management Strategies</vt:lpstr>
      <vt:lpstr>Growth and Management Strategies cont</vt:lpstr>
      <vt:lpstr>Mobilisation of resources (fund raising)</vt:lpstr>
      <vt:lpstr>Investments </vt:lpstr>
      <vt:lpstr>Internship /volunteer programme </vt:lpstr>
      <vt:lpstr>Networking/partnership development </vt:lpstr>
      <vt:lpstr>Successes   </vt:lpstr>
      <vt:lpstr>Diversification</vt:lpstr>
      <vt:lpstr>Challenges</vt:lpstr>
      <vt:lpstr>Orphans Programme</vt:lpstr>
      <vt:lpstr>Conclusion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Mbah</dc:creator>
  <cp:lastModifiedBy>Mbah</cp:lastModifiedBy>
  <cp:revision>41</cp:revision>
  <dcterms:created xsi:type="dcterms:W3CDTF">2014-11-05T13:47:29Z</dcterms:created>
  <dcterms:modified xsi:type="dcterms:W3CDTF">2014-11-08T22:34:50Z</dcterms:modified>
</cp:coreProperties>
</file>